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8" r:id="rId4"/>
    <p:sldId id="259" r:id="rId5"/>
    <p:sldId id="268" r:id="rId6"/>
    <p:sldId id="269" r:id="rId7"/>
    <p:sldId id="260" r:id="rId8"/>
    <p:sldId id="273" r:id="rId9"/>
    <p:sldId id="265" r:id="rId10"/>
    <p:sldId id="266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8" autoAdjust="0"/>
    <p:restoredTop sz="94622" autoAdjust="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29D3A-580D-4D8E-B9F9-C12C8897788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DB4CC9-E123-4C04-87EB-6B4A7E43DC6B}">
      <dgm:prSet custT="1"/>
      <dgm:spPr/>
      <dgm:t>
        <a:bodyPr/>
        <a:lstStyle/>
        <a:p>
          <a:pPr algn="r"/>
          <a:r>
            <a:rPr lang="ar-JO" sz="2400" b="1" u="none" dirty="0"/>
            <a:t>كان لنا 3 لقاءات تعلمنا من خلالها:</a:t>
          </a:r>
          <a:endParaRPr lang="en-US" sz="2400" u="none" dirty="0"/>
        </a:p>
      </dgm:t>
    </dgm:pt>
    <dgm:pt modelId="{7F9E293C-3A32-42CD-8743-BF1D18C2068A}" type="parTrans" cxnId="{92F97849-3BFA-45FF-B754-AEE0146FA92A}">
      <dgm:prSet/>
      <dgm:spPr/>
      <dgm:t>
        <a:bodyPr/>
        <a:lstStyle/>
        <a:p>
          <a:endParaRPr lang="en-US"/>
        </a:p>
      </dgm:t>
    </dgm:pt>
    <dgm:pt modelId="{C9761696-E316-41F8-9DC9-5D969691D30A}" type="sibTrans" cxnId="{92F97849-3BFA-45FF-B754-AEE0146FA92A}">
      <dgm:prSet/>
      <dgm:spPr/>
      <dgm:t>
        <a:bodyPr/>
        <a:lstStyle/>
        <a:p>
          <a:endParaRPr lang="en-US"/>
        </a:p>
      </dgm:t>
    </dgm:pt>
    <dgm:pt modelId="{D514A93A-BC36-4DE8-ACCB-C7E434BDC221}" type="pres">
      <dgm:prSet presAssocID="{BA229D3A-580D-4D8E-B9F9-C12C88977889}" presName="linear" presStyleCnt="0">
        <dgm:presLayoutVars>
          <dgm:animLvl val="lvl"/>
          <dgm:resizeHandles val="exact"/>
        </dgm:presLayoutVars>
      </dgm:prSet>
      <dgm:spPr/>
    </dgm:pt>
    <dgm:pt modelId="{828AC506-A9FD-4032-8991-591568FC454A}" type="pres">
      <dgm:prSet presAssocID="{56DB4CC9-E123-4C04-87EB-6B4A7E43DC6B}" presName="parentText" presStyleLbl="node1" presStyleIdx="0" presStyleCnt="1" custLinFactY="-47950" custLinFactNeighborX="40555" custLinFactNeighborY="-100000">
        <dgm:presLayoutVars>
          <dgm:chMax val="0"/>
          <dgm:bulletEnabled val="1"/>
        </dgm:presLayoutVars>
      </dgm:prSet>
      <dgm:spPr/>
    </dgm:pt>
  </dgm:ptLst>
  <dgm:cxnLst>
    <dgm:cxn modelId="{0EEF1108-967A-40DB-B9A5-8B05E2542A0C}" type="presOf" srcId="{56DB4CC9-E123-4C04-87EB-6B4A7E43DC6B}" destId="{828AC506-A9FD-4032-8991-591568FC454A}" srcOrd="0" destOrd="0" presId="urn:microsoft.com/office/officeart/2005/8/layout/vList2"/>
    <dgm:cxn modelId="{92F97849-3BFA-45FF-B754-AEE0146FA92A}" srcId="{BA229D3A-580D-4D8E-B9F9-C12C88977889}" destId="{56DB4CC9-E123-4C04-87EB-6B4A7E43DC6B}" srcOrd="0" destOrd="0" parTransId="{7F9E293C-3A32-42CD-8743-BF1D18C2068A}" sibTransId="{C9761696-E316-41F8-9DC9-5D969691D30A}"/>
    <dgm:cxn modelId="{0FD2E2A9-39C2-462A-AA6F-E6239997A774}" type="presOf" srcId="{BA229D3A-580D-4D8E-B9F9-C12C88977889}" destId="{D514A93A-BC36-4DE8-ACCB-C7E434BDC221}" srcOrd="0" destOrd="0" presId="urn:microsoft.com/office/officeart/2005/8/layout/vList2"/>
    <dgm:cxn modelId="{41444D6A-98A2-4EEF-9493-89B0606DB8AD}" type="presParOf" srcId="{D514A93A-BC36-4DE8-ACCB-C7E434BDC221}" destId="{828AC506-A9FD-4032-8991-591568FC45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AC506-A9FD-4032-8991-591568FC454A}">
      <dsp:nvSpPr>
        <dsp:cNvPr id="0" name=""/>
        <dsp:cNvSpPr/>
      </dsp:nvSpPr>
      <dsp:spPr>
        <a:xfrm>
          <a:off x="0" y="0"/>
          <a:ext cx="6513603" cy="82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u="none" kern="1200" dirty="0"/>
            <a:t>كان لنا 3 لقاءات تعلمنا من خلالها:</a:t>
          </a:r>
          <a:endParaRPr lang="en-US" sz="2400" u="none" kern="1200" dirty="0"/>
        </a:p>
      </dsp:txBody>
      <dsp:txXfrm>
        <a:off x="40209" y="40209"/>
        <a:ext cx="6433185" cy="74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7A0D97-2C19-4F3A-9003-BA409FDED6EE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111AAD-054C-4D42-898C-EAE4153256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369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inics@ono.ac.i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1200" dirty="0"/>
              <a:t>تظهر جميع المعلومات بطريقة منظمة كتيب جمعيه </a:t>
            </a:r>
            <a:r>
              <a:rPr lang="he-IL" sz="1200" dirty="0"/>
              <a:t>פעמונים </a:t>
            </a:r>
            <a:r>
              <a:rPr lang="ar-SA" sz="1200" dirty="0"/>
              <a:t> </a:t>
            </a:r>
            <a:r>
              <a:rPr lang="ar-SA" sz="1200" dirty="0" err="1"/>
              <a:t>الموصى</a:t>
            </a:r>
            <a:r>
              <a:rPr lang="ar-SA" sz="1200" dirty="0"/>
              <a:t> بها للعمل مع:</a:t>
            </a:r>
            <a:endParaRPr lang="en-US" sz="1200" dirty="0"/>
          </a:p>
          <a:p>
            <a:r>
              <a:rPr lang="en-US" sz="1200" b="1" u="sng" dirty="0"/>
              <a:t>https://www.paamonim.org/wp-content/uploads/2017/05/%D7%A0%D7%95%D7%A2%D7%A8-%D7%A2%D7%95%D7%91%D7%93.pdf</a:t>
            </a:r>
            <a:endParaRPr lang="en-US" sz="1200" dirty="0"/>
          </a:p>
          <a:p>
            <a:r>
              <a:rPr lang="ar-SA" sz="1200" dirty="0"/>
              <a:t>تقديم شكوى إلى مكتب العمل على الرقم</a:t>
            </a:r>
            <a:r>
              <a:rPr lang="he-IL" sz="1200" dirty="0"/>
              <a:t>1-800-354-354  </a:t>
            </a:r>
            <a:endParaRPr lang="en-US" sz="1200" dirty="0"/>
          </a:p>
          <a:p>
            <a:r>
              <a:rPr lang="he-IL" sz="1200" dirty="0"/>
              <a:t>• </a:t>
            </a:r>
            <a:r>
              <a:rPr lang="ar-SA" sz="1200" dirty="0"/>
              <a:t>الاتصال اتحاد</a:t>
            </a:r>
            <a:r>
              <a:rPr lang="ar-JO" sz="1200" dirty="0"/>
              <a:t> الشباب </a:t>
            </a:r>
            <a:r>
              <a:rPr lang="ar-SA" sz="1200" dirty="0"/>
              <a:t> العامل(الهستدروت ): </a:t>
            </a:r>
            <a:r>
              <a:rPr lang="he-IL" sz="1200" dirty="0"/>
              <a:t>054-4001100 </a:t>
            </a:r>
            <a:r>
              <a:rPr lang="ar-SA" sz="1200" dirty="0"/>
              <a:t>أو * 1121 من الهاتف الخليوي.</a:t>
            </a:r>
            <a:endParaRPr lang="en-US" sz="1200" dirty="0"/>
          </a:p>
          <a:p>
            <a:r>
              <a:rPr lang="ar-SA" sz="1200" dirty="0"/>
              <a:t>منظمات </a:t>
            </a:r>
            <a:r>
              <a:rPr lang="ar-SA" sz="1200" dirty="0" err="1"/>
              <a:t>المساعده</a:t>
            </a:r>
            <a:r>
              <a:rPr lang="ar-SA" sz="1200" dirty="0"/>
              <a:t>:</a:t>
            </a:r>
            <a:endParaRPr lang="en-US" sz="1200" dirty="0"/>
          </a:p>
          <a:p>
            <a:r>
              <a:rPr lang="he-IL" sz="1200" dirty="0"/>
              <a:t>• </a:t>
            </a:r>
            <a:r>
              <a:rPr lang="ar-JO" sz="1200" dirty="0"/>
              <a:t>منظمه </a:t>
            </a:r>
            <a:r>
              <a:rPr lang="ar-JO" sz="1200" dirty="0" err="1"/>
              <a:t>الشبيبه</a:t>
            </a:r>
            <a:r>
              <a:rPr lang="ar-JO" sz="1200" dirty="0"/>
              <a:t> العمل و المتعلم</a:t>
            </a:r>
            <a:r>
              <a:rPr lang="he-IL" sz="1200" dirty="0"/>
              <a:t> - </a:t>
            </a:r>
            <a:r>
              <a:rPr lang="ar-SA" sz="1200" dirty="0"/>
              <a:t>استمارة طلب عبر الإنترنت</a:t>
            </a:r>
            <a:endParaRPr lang="en-US" sz="1200" dirty="0"/>
          </a:p>
          <a:p>
            <a:r>
              <a:rPr lang="he-IL" sz="1200" dirty="0"/>
              <a:t>• </a:t>
            </a:r>
            <a:r>
              <a:rPr lang="ar-SA" sz="1200" dirty="0"/>
              <a:t>• عيادات </a:t>
            </a:r>
            <a:r>
              <a:rPr lang="ar-SA" sz="1200" dirty="0" err="1"/>
              <a:t>أونو</a:t>
            </a:r>
            <a:r>
              <a:rPr lang="ar-SA" sz="1200" dirty="0"/>
              <a:t> الأكاديمية الجامعية : </a:t>
            </a:r>
            <a:r>
              <a:rPr lang="en-US" sz="1200" dirty="0"/>
              <a:t>1-700-707-907 </a:t>
            </a:r>
            <a:r>
              <a:rPr lang="en-US" sz="1200" u="sng" dirty="0">
                <a:hlinkClick r:id="rId3"/>
              </a:rPr>
              <a:t>Clinics@ono.ac.il</a:t>
            </a:r>
            <a:r>
              <a:rPr lang="en-US" sz="1200" dirty="0"/>
              <a:t> </a:t>
            </a:r>
            <a:r>
              <a:rPr lang="ar-SA" sz="1200" dirty="0"/>
              <a:t>مساعدة قانونية مجانية</a:t>
            </a:r>
            <a:endParaRPr lang="en-US" sz="1200" dirty="0"/>
          </a:p>
          <a:p>
            <a:r>
              <a:rPr lang="he-IL" sz="1200" dirty="0"/>
              <a:t>• </a:t>
            </a:r>
            <a:r>
              <a:rPr lang="ar-SA" sz="1200" dirty="0"/>
              <a:t>قائمة المنظمات التي تساعد في مجال التوظيف</a:t>
            </a:r>
            <a:endParaRPr lang="en-US" sz="1200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11AAD-054C-4D42-898C-EAE415325621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436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A4D1B0-0966-4ADC-86C4-6987479A3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3C2E904-F779-478B-B166-1192D207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AA1321D-3FC5-4B1E-A290-D8946A32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55DFA5E-A6F2-4D37-9F98-B9368DEF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C261F91-FCD7-4B2E-B561-A7FA69AC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06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E41041-9C63-4A53-B6CF-6D4135A1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1E1EBDC-FFED-45F1-82DD-B6363A409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B672AC-9F63-4F1E-B939-BC001BD4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9FEF5C-0877-4C01-9A3C-5D947D8A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EE302D-CD57-468F-A8A5-004D4257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242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D8E4ED6-ED1F-4BDB-BB49-F4B0F682E5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86756EF-1288-4423-AE5B-2124FEB7B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AF03D1-C98A-46F7-A23D-35D36592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7F6BCDB-7266-4D8E-9A62-C5B443FB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FE363EB-545B-436C-934A-42C9BC68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52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A28871-7EA6-43FE-AD42-D57728ED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6FD9A5E-BAFF-4A9C-B51B-971BAE7C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C29B71-B4EE-4D1B-872C-11B75E12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4C06023-99E0-449A-A138-3C51871B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0E9B735-232B-4CE8-840C-0B8416D7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758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FDD1DA-180C-477E-BF50-A92C64B8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6E33AA7-BB13-46FB-8D1B-59FD4D767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3DEE355-FF5F-4C9D-8562-2102C3AC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A405A8F-EE9B-4F38-AC8C-71E2EA25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78F6987-8FA7-4CC1-A3F9-9AD771D7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928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B8E909-4835-4DAC-89F2-3D80408A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EE18A9-1406-47F3-9C48-06712F17F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E5A9AA1-4AC9-479F-BCC1-6406E6141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A542F35-B3CE-4BCE-88C4-6DA8277A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08F3362-CF4F-49EA-B621-C5A17A0E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8FA0268-AD12-439E-B84B-B82C9949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63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0851C4-5735-4138-9293-4C1AACB4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B1D83E6-681C-40D1-AEBA-F845801BA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D7A4F92-994D-4BBF-90F9-37D4703FD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121671F-AB88-415B-9702-50661EF27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19372DA-3DF5-4EEB-B72C-611508436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15605E9-B718-47EF-8943-D5CD3BA4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846447F-2F95-414F-9075-D85A9DF7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B556EC5-699F-4C46-81C6-32C36A1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926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31A401-5F5A-4A03-B79E-6AE02CD9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B89F9F9-3DD3-4289-91FF-DD07CF4B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F833B94-CAEB-4291-A651-0B5B28258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C7B078B-B61C-4F0E-B5D6-27D76B17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465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C106AC4-6612-4760-AF31-A6C74C6E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81D2EAC-C252-4761-B2BC-5243F80E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DB56AFA-6561-4638-BF5E-9DD2B0A9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808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DE89A0-F949-40C5-AEBE-E5EFFA7F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7D6972-EAC1-41C7-B1EC-B06B47E66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95D9242-0F33-443A-9976-A7320897E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1C5E522-B603-437B-A5D0-FF1A223C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A401D27-B484-48B0-B729-5F8F8FD4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BDFEC91-152B-4398-90BB-05C8F8E1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185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5479CA-662D-4A83-9647-E7516A2F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4486656-A545-4434-A050-A33C2005E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5A5D89E-F5C6-4AB3-B67E-10EF813B3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C8C0139-684C-4317-B6E2-C57D6FA9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C08A725-1A34-4572-AE14-ABD1B19E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9FCA44A-BE50-4371-9A86-A5552BE7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763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9D5D175-19DB-45C6-815E-68D50306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44F945A-7847-45CE-B30C-893D01892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2F97B07-9C08-47BE-A3D5-2E83BC7E9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BABC-2FA6-4532-BEAB-D44EEA8BFC0A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782125E-D518-462B-8D46-3ECC09378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4E9DD57-554C-48E9-9F93-9F8A0A008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4DBF5-C91C-4A0F-B583-ECA1AE9258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657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8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F68851F-A327-4108-8CF0-5BFC78826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0" y="2956074"/>
            <a:ext cx="8036025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he-IL" sz="5400" b="1" dirty="0"/>
            </a:br>
            <a:r>
              <a:rPr lang="ar-JO" sz="5400" b="1" dirty="0"/>
              <a:t>مشروع إعداد الشباب لسوق العمل</a:t>
            </a:r>
            <a:br>
              <a:rPr lang="ar-JO" sz="5400" b="1" dirty="0"/>
            </a:br>
            <a:r>
              <a:rPr lang="ar-JO" sz="5400" b="1" dirty="0"/>
              <a:t>اللقاء الثالث</a:t>
            </a:r>
            <a:br>
              <a:rPr lang="en-US" sz="5400" dirty="0"/>
            </a:br>
            <a:endParaRPr lang="he-IL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 descr="C:\Users\hanan\Desktop\עיצוב מצגות באבקום\babcom matrix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028" y="5730100"/>
            <a:ext cx="179299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72" y="5319410"/>
            <a:ext cx="1491120" cy="14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" y="5753217"/>
            <a:ext cx="2889126" cy="8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74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685A60-FB9E-4730-8903-AC108F62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76" y="1695709"/>
            <a:ext cx="6357822" cy="346395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ar-JO" sz="5000" b="1" dirty="0"/>
              <a:t>شكرًا لمشاركتك </a:t>
            </a:r>
          </a:p>
          <a:p>
            <a:pPr marL="0" indent="0" algn="ctr">
              <a:buNone/>
            </a:pPr>
            <a:r>
              <a:rPr lang="ar-JO" sz="5000" b="1" dirty="0"/>
              <a:t>ونتمنى لكم السلامة والأمان</a:t>
            </a:r>
            <a:endParaRPr lang="he-IL" sz="50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7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6E6CA93-54CB-4234-B47D-88809130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263101"/>
            <a:ext cx="2918936" cy="1781175"/>
          </a:xfrm>
        </p:spPr>
        <p:txBody>
          <a:bodyPr>
            <a:noAutofit/>
          </a:bodyPr>
          <a:lstStyle/>
          <a:p>
            <a:r>
              <a:rPr lang="ar-JO" sz="3200" dirty="0">
                <a:solidFill>
                  <a:srgbClr val="FFFFFF"/>
                </a:solidFill>
                <a:cs typeface="+mn-cs"/>
              </a:rPr>
              <a:t>تذكرون أحمد و منى من اللقاءات السابقة؟</a:t>
            </a:r>
            <a:r>
              <a:rPr lang="en-US" sz="3200" dirty="0">
                <a:solidFill>
                  <a:srgbClr val="FFFFFF"/>
                </a:solidFill>
                <a:cs typeface="+mn-cs"/>
              </a:rPr>
              <a:t> </a:t>
            </a:r>
            <a:r>
              <a:rPr lang="ar-JO" sz="3200" dirty="0">
                <a:solidFill>
                  <a:srgbClr val="FFFFFF"/>
                </a:solidFill>
                <a:cs typeface="+mn-cs"/>
              </a:rPr>
              <a:t>عن</a:t>
            </a:r>
            <a:r>
              <a:rPr lang="en-US" sz="3200" dirty="0">
                <a:solidFill>
                  <a:srgbClr val="FFFFFF"/>
                </a:solidFill>
                <a:cs typeface="+mn-cs"/>
              </a:rPr>
              <a:t> </a:t>
            </a:r>
            <a:r>
              <a:rPr lang="ar-JO" sz="3200" dirty="0">
                <a:solidFill>
                  <a:srgbClr val="FFFFFF"/>
                </a:solidFill>
                <a:cs typeface="+mn-cs"/>
              </a:rPr>
              <a:t>ماذا تحدثنا؟</a:t>
            </a:r>
            <a:endParaRPr lang="he-IL" sz="32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EAB99E8-7210-490D-8485-D29057244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0" y="3733109"/>
            <a:ext cx="6593942" cy="242733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ar-JO" sz="2600" dirty="0"/>
              <a:t> </a:t>
            </a:r>
            <a:r>
              <a:rPr lang="ar-JO" sz="3000" b="1" dirty="0"/>
              <a:t>شاهدنا فيلم "يوم عمل مع احمد ومنى".</a:t>
            </a:r>
          </a:p>
          <a:p>
            <a:pPr>
              <a:buFont typeface="Courier New" panose="02070309020205020404" pitchFamily="49" charset="0"/>
              <a:buChar char="o"/>
            </a:pPr>
            <a:endParaRPr lang="ar-JO" sz="30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ar-JO" sz="3000" b="1" dirty="0"/>
              <a:t> تناولنا حقائق ومعتقدات حول المخاطر في مكان عمل </a:t>
            </a:r>
            <a:endParaRPr lang="he-IL" sz="3000" b="1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4AF6E08D-30C5-4EE6-B000-BDC6CA86F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61" r="38143" b="13808"/>
          <a:stretch/>
        </p:blipFill>
        <p:spPr>
          <a:xfrm>
            <a:off x="7160584" y="0"/>
            <a:ext cx="5031415" cy="6783572"/>
          </a:xfrm>
          <a:prstGeom prst="rect">
            <a:avLst/>
          </a:prstGeom>
        </p:spPr>
      </p:pic>
      <p:pic>
        <p:nvPicPr>
          <p:cNvPr id="7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E57F38D-8A5C-453F-B518-2D468CA2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1669695"/>
            <a:ext cx="4332303" cy="28875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ar-JO" sz="4800" b="1" dirty="0">
                <a:solidFill>
                  <a:schemeClr val="bg1"/>
                </a:solidFill>
              </a:rPr>
              <a:t>عرض فيديو مقابله مع أحد الوالدين </a:t>
            </a:r>
            <a:br>
              <a:rPr lang="ar-JO" sz="4800" b="1" dirty="0">
                <a:solidFill>
                  <a:schemeClr val="bg1"/>
                </a:solidFill>
              </a:rPr>
            </a:br>
            <a:r>
              <a:rPr lang="ar-JO" sz="4800" b="1" dirty="0">
                <a:solidFill>
                  <a:schemeClr val="bg1"/>
                </a:solidFill>
              </a:rPr>
              <a:t>او شاب يعمل </a:t>
            </a:r>
            <a:br>
              <a:rPr lang="ar-JO" sz="4800" b="1" dirty="0">
                <a:solidFill>
                  <a:schemeClr val="bg1"/>
                </a:solidFill>
              </a:rPr>
            </a:br>
            <a:r>
              <a:rPr lang="ar-JO" sz="4800" b="1" dirty="0">
                <a:solidFill>
                  <a:schemeClr val="bg1"/>
                </a:solidFill>
              </a:rPr>
              <a:t>أو مُشغّل</a:t>
            </a:r>
            <a:br>
              <a:rPr lang="he-IL" sz="4800" dirty="0">
                <a:solidFill>
                  <a:schemeClr val="bg1"/>
                </a:solidFill>
              </a:rPr>
            </a:b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5BB8840-D5B9-46FD-9944-0BC895C8E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47" y="450043"/>
            <a:ext cx="5866094" cy="5880796"/>
          </a:xfrm>
          <a:prstGeom prst="rect">
            <a:avLst/>
          </a:prstGeom>
        </p:spPr>
      </p:pic>
      <p:pic>
        <p:nvPicPr>
          <p:cNvPr id="6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4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F8336B29-14CA-4A54-9620-BDD9ED0DB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56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BCA297B-D867-4CB5-A1B1-8672326E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Autofit/>
          </a:bodyPr>
          <a:lstStyle/>
          <a:p>
            <a:r>
              <a:rPr lang="ar-JO" sz="4800" b="1" dirty="0">
                <a:solidFill>
                  <a:srgbClr val="000000"/>
                </a:solidFill>
              </a:rPr>
              <a:t>فعالية :</a:t>
            </a:r>
            <a:br>
              <a:rPr lang="he-IL" sz="4800" b="1" dirty="0">
                <a:solidFill>
                  <a:srgbClr val="000000"/>
                </a:solidFill>
              </a:rPr>
            </a:br>
            <a:r>
              <a:rPr lang="ar-JO" sz="4800" b="1" dirty="0">
                <a:solidFill>
                  <a:srgbClr val="000000"/>
                </a:solidFill>
              </a:rPr>
              <a:t> </a:t>
            </a:r>
            <a:r>
              <a:rPr lang="ar-JO" sz="4800" b="1" dirty="0">
                <a:solidFill>
                  <a:srgbClr val="00B0F0"/>
                </a:solidFill>
              </a:rPr>
              <a:t>تمثيل أدوار</a:t>
            </a:r>
            <a:r>
              <a:rPr lang="en-US" sz="4800" b="1" dirty="0">
                <a:solidFill>
                  <a:srgbClr val="00B0F0"/>
                </a:solidFill>
              </a:rPr>
              <a:t> 1</a:t>
            </a:r>
            <a:br>
              <a:rPr lang="en-US" sz="4800" dirty="0">
                <a:solidFill>
                  <a:srgbClr val="000000"/>
                </a:solidFill>
              </a:rPr>
            </a:br>
            <a:endParaRPr lang="he-IL" sz="4800" dirty="0">
              <a:solidFill>
                <a:srgbClr val="00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B114B8-7949-43E6-ABA8-DF561650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2512162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ar-JO" b="1" i="1" dirty="0">
                <a:solidFill>
                  <a:srgbClr val="000000"/>
                </a:solidFill>
              </a:rPr>
              <a:t>الأدوار: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ar-JO" dirty="0">
                <a:solidFill>
                  <a:srgbClr val="000000"/>
                </a:solidFill>
              </a:rPr>
              <a:t>مديرك بالعمل يطلب منك نقل بعض الأغراض لرفوف عاليه جدا وانت تعلم ان السلم ليس متين كفايه ,كيف تتصرف؟</a:t>
            </a:r>
          </a:p>
          <a:p>
            <a:pPr marL="0" indent="0">
              <a:buNone/>
            </a:pPr>
            <a:r>
              <a:rPr lang="ar-JO" dirty="0">
                <a:solidFill>
                  <a:srgbClr val="000000"/>
                </a:solidFill>
              </a:rPr>
              <a:t>من يقوم بدور المدير يجب ان يصر ان يقوم الشاب بعمله </a:t>
            </a:r>
          </a:p>
          <a:p>
            <a:pPr marL="0" indent="0">
              <a:buNone/>
            </a:pPr>
            <a:endParaRPr lang="ar-JO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7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22ABC3-F1DE-4FBB-9762-1CA03A0B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r>
              <a:rPr lang="ar-JO" sz="4800" b="1" dirty="0">
                <a:solidFill>
                  <a:srgbClr val="000000"/>
                </a:solidFill>
                <a:cs typeface="+mn-cs"/>
              </a:rPr>
              <a:t>فعالية </a:t>
            </a:r>
            <a:r>
              <a:rPr lang="ar-JO" sz="4800" b="1" dirty="0">
                <a:cs typeface="+mn-cs"/>
              </a:rPr>
              <a:t>:</a:t>
            </a:r>
            <a:br>
              <a:rPr lang="he-IL" sz="4800" b="1" dirty="0">
                <a:cs typeface="+mn-cs"/>
              </a:rPr>
            </a:br>
            <a:r>
              <a:rPr lang="ar-JO" sz="4800" b="1" dirty="0">
                <a:cs typeface="+mn-cs"/>
              </a:rPr>
              <a:t> </a:t>
            </a:r>
            <a:r>
              <a:rPr lang="ar-JO" sz="4800" b="1" dirty="0">
                <a:solidFill>
                  <a:srgbClr val="00B0F0"/>
                </a:solidFill>
                <a:cs typeface="+mn-cs"/>
              </a:rPr>
              <a:t>تمثيل أدوار 2</a:t>
            </a:r>
            <a:endParaRPr lang="he-IL" sz="4800" dirty="0">
              <a:solidFill>
                <a:srgbClr val="00B0F0"/>
              </a:solidFill>
              <a:cs typeface="+mn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81B9DD8-D39D-434C-BAD7-13B8BB1115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99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6FA9DE-17AF-4F41-B3A8-575502153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1"/>
            <a:ext cx="6586489" cy="1750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dirty="0"/>
              <a:t>انت عمرك 16 عاما وغدا عندك مدرسه يطلب منك المدير العمل 9 ساعات كيف يكون ردّك؟</a:t>
            </a:r>
            <a:endParaRPr lang="en-US" dirty="0"/>
          </a:p>
          <a:p>
            <a:pPr marL="0" indent="0">
              <a:buNone/>
            </a:pPr>
            <a:r>
              <a:rPr lang="ar-JO" dirty="0"/>
              <a:t>من يقوم بدور المدير يجب يقوم بوعده بزياده بالمعاش .</a:t>
            </a:r>
            <a:endParaRPr lang="en-US" dirty="0"/>
          </a:p>
          <a:p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5F9CC7D6-4081-4ACC-8A72-48A8A604D49E}"/>
              </a:ext>
            </a:extLst>
          </p:cNvPr>
          <p:cNvSpPr/>
          <p:nvPr/>
        </p:nvSpPr>
        <p:spPr>
          <a:xfrm>
            <a:off x="1327998" y="2850930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B</a:t>
            </a:r>
            <a:r>
              <a:rPr lang="he-IL" sz="2000" b="1" dirty="0" err="1">
                <a:solidFill>
                  <a:schemeClr val="tx2"/>
                </a:solidFill>
              </a:rPr>
              <a:t>alance</a:t>
            </a:r>
            <a:r>
              <a:rPr lang="he-IL" sz="2000" b="1" dirty="0">
                <a:solidFill>
                  <a:schemeClr val="tx2"/>
                </a:solidFill>
              </a:rPr>
              <a:t> </a:t>
            </a:r>
            <a:r>
              <a:rPr lang="he-IL" sz="2000" b="1" dirty="0" err="1">
                <a:solidFill>
                  <a:schemeClr val="tx2"/>
                </a:solidFill>
              </a:rPr>
              <a:t>life</a:t>
            </a:r>
            <a:r>
              <a:rPr lang="he-IL" sz="2000" b="1" dirty="0">
                <a:solidFill>
                  <a:schemeClr val="tx2"/>
                </a:solidFill>
              </a:rPr>
              <a:t> </a:t>
            </a:r>
            <a:r>
              <a:rPr lang="he-IL" sz="2000" b="1" dirty="0" err="1">
                <a:solidFill>
                  <a:schemeClr val="tx2"/>
                </a:solidFill>
              </a:rPr>
              <a:t>work</a:t>
            </a:r>
            <a:endParaRPr lang="he-IL" sz="20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F7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9799C0D-98B5-4249-A6F7-6254CD60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ar-JO" sz="4800" b="1" dirty="0">
                <a:solidFill>
                  <a:srgbClr val="FFFFFF"/>
                </a:solidFill>
                <a:cs typeface="+mn-cs"/>
              </a:rPr>
              <a:t>فعالية : </a:t>
            </a:r>
            <a:br>
              <a:rPr lang="he-IL" sz="4800" b="1" dirty="0">
                <a:solidFill>
                  <a:srgbClr val="FFFFFF"/>
                </a:solidFill>
                <a:cs typeface="+mn-cs"/>
              </a:rPr>
            </a:br>
            <a:r>
              <a:rPr lang="ar-JO" sz="4800" b="1" dirty="0">
                <a:solidFill>
                  <a:srgbClr val="FFFFFF"/>
                </a:solidFill>
                <a:cs typeface="+mn-cs"/>
              </a:rPr>
              <a:t>تمثيل أدوار 3</a:t>
            </a:r>
            <a:endParaRPr lang="he-IL" sz="4800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3D1A89C-648C-4482-A961-EC80E3FA2F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0" r="1" b="1"/>
          <a:stretch/>
        </p:blipFill>
        <p:spPr>
          <a:xfrm>
            <a:off x="191386" y="321733"/>
            <a:ext cx="7194467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AE3876-260D-468C-85E0-5C086D2D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ar-JO" b="1" dirty="0">
                <a:solidFill>
                  <a:srgbClr val="FFFFFF"/>
                </a:solidFill>
              </a:rPr>
              <a:t>3- انت تعمل بالتنظيف بالمطبخ ولاحظت سلك كهرباء مكشوف ؟</a:t>
            </a:r>
            <a:endParaRPr lang="en-US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ar-JO" b="1" dirty="0">
                <a:solidFill>
                  <a:srgbClr val="FFFFFF"/>
                </a:solidFill>
              </a:rPr>
              <a:t>من يقوم بإدارة دورية العمل شاب صغير وجديد بالعمل والمدير غير موجود، ويطلب منك </a:t>
            </a:r>
            <a:r>
              <a:rPr lang="ar-JO" b="1" dirty="0" err="1">
                <a:solidFill>
                  <a:srgbClr val="FFFFFF"/>
                </a:solidFill>
              </a:rPr>
              <a:t>الإستمرار</a:t>
            </a:r>
            <a:r>
              <a:rPr lang="ar-JO" b="1" dirty="0">
                <a:solidFill>
                  <a:srgbClr val="FFFFFF"/>
                </a:solidFill>
              </a:rPr>
              <a:t> بالعمل لأنه لا يعرف ما يجب فعله</a:t>
            </a:r>
            <a:endParaRPr lang="en-US" b="1" dirty="0">
              <a:solidFill>
                <a:srgbClr val="FFFFFF"/>
              </a:solidFill>
            </a:endParaRPr>
          </a:p>
          <a:p>
            <a:endParaRPr lang="he-IL" dirty="0">
              <a:solidFill>
                <a:srgbClr val="FFFFFF"/>
              </a:solidFill>
            </a:endParaRPr>
          </a:p>
        </p:txBody>
      </p:sp>
      <p:pic>
        <p:nvPicPr>
          <p:cNvPr id="7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09A0103-0C6F-482A-ACCE-1EB7DEF158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 b="76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A470FAE-1626-443B-B7BE-C4B9030E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175" y="4412017"/>
            <a:ext cx="3852041" cy="204365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br>
              <a:rPr lang="en-US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br>
              <a:rPr lang="ar-SA" sz="2800" dirty="0"/>
            </a:br>
            <a:r>
              <a:rPr lang="en-US" sz="2800" b="1" dirty="0" err="1">
                <a:cs typeface="+mn-cs"/>
              </a:rPr>
              <a:t>حان</a:t>
            </a:r>
            <a:r>
              <a:rPr lang="en-US" sz="2800" b="1" dirty="0">
                <a:cs typeface="+mn-cs"/>
              </a:rPr>
              <a:t> الان </a:t>
            </a:r>
            <a:r>
              <a:rPr lang="en-US" sz="2800" b="1" dirty="0" err="1">
                <a:cs typeface="+mn-cs"/>
              </a:rPr>
              <a:t>استخدام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الهواتف</a:t>
            </a:r>
            <a:r>
              <a:rPr lang="en-US" sz="2800" b="1" dirty="0">
                <a:cs typeface="+mn-cs"/>
              </a:rPr>
              <a:t> </a:t>
            </a:r>
            <a:br>
              <a:rPr lang="en-US" sz="2800" dirty="0">
                <a:cs typeface="+mn-cs"/>
              </a:rPr>
            </a:br>
            <a:br>
              <a:rPr lang="en-US" sz="2800" dirty="0">
                <a:cs typeface="+mn-cs"/>
              </a:rPr>
            </a:br>
            <a:r>
              <a:rPr lang="ar-JO" sz="2800" dirty="0">
                <a:cs typeface="+mn-cs"/>
              </a:rPr>
              <a:t>ا</a:t>
            </a:r>
            <a:r>
              <a:rPr lang="en-US" sz="2800" dirty="0" err="1">
                <a:cs typeface="+mn-cs"/>
              </a:rPr>
              <a:t>لبحث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عن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بعض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المعلومات</a:t>
            </a:r>
            <a:r>
              <a:rPr lang="he-IL" sz="2800" dirty="0">
                <a:cs typeface="+mn-cs"/>
              </a:rPr>
              <a:t> </a:t>
            </a:r>
            <a:br>
              <a:rPr lang="ar-JO" sz="2800" dirty="0">
                <a:cs typeface="+mn-cs"/>
              </a:rPr>
            </a:br>
            <a:r>
              <a:rPr lang="ar-SA" sz="2800" dirty="0">
                <a:cs typeface="+mn-cs"/>
              </a:rPr>
              <a:t>وعن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مواقع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مهم</a:t>
            </a:r>
            <a:r>
              <a:rPr lang="ar-JO" sz="2800" dirty="0">
                <a:cs typeface="+mn-cs"/>
              </a:rPr>
              <a:t>ة</a:t>
            </a:r>
            <a:r>
              <a:rPr lang="en-US" sz="2800" dirty="0">
                <a:cs typeface="+mn-cs"/>
              </a:rPr>
              <a:t>  </a:t>
            </a:r>
            <a:r>
              <a:rPr lang="en-US" sz="2800" dirty="0" err="1">
                <a:cs typeface="+mn-cs"/>
              </a:rPr>
              <a:t>للشباب</a:t>
            </a:r>
            <a:r>
              <a:rPr lang="en-US" sz="2800" dirty="0">
                <a:cs typeface="+mn-cs"/>
              </a:rPr>
              <a:t> </a:t>
            </a:r>
            <a:br>
              <a:rPr lang="ar-SA" sz="2800" dirty="0">
                <a:cs typeface="+mn-cs"/>
              </a:rPr>
            </a:br>
            <a:br>
              <a:rPr lang="ar-JO" sz="2800" dirty="0">
                <a:cs typeface="+mn-cs"/>
              </a:rPr>
            </a:br>
            <a:r>
              <a:rPr lang="ar-JO" sz="2800" dirty="0">
                <a:cs typeface="+mn-cs"/>
              </a:rPr>
              <a:t>البحث عن قائمه منظمات التي تساعد في مجال توظيف الشباب</a:t>
            </a:r>
            <a:endParaRPr lang="en-US" sz="2800" dirty="0"/>
          </a:p>
        </p:txBody>
      </p:sp>
      <p:pic>
        <p:nvPicPr>
          <p:cNvPr id="7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6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505D135-5F8F-475F-8C9D-F14EC1B1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ar-AE" sz="4800" b="1" dirty="0">
                <a:solidFill>
                  <a:srgbClr val="FFFFFF"/>
                </a:solidFill>
                <a:cs typeface="+mn-cs"/>
              </a:rPr>
              <a:t>ملخص وتقييم </a:t>
            </a:r>
            <a:r>
              <a:rPr lang="ar-JO" sz="4800" b="1" dirty="0">
                <a:solidFill>
                  <a:srgbClr val="FFFFFF"/>
                </a:solidFill>
                <a:cs typeface="+mn-cs"/>
              </a:rPr>
              <a:t>اللقاءات</a:t>
            </a:r>
            <a:endParaRPr lang="he-IL" sz="4800" b="1" dirty="0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id="{1FDA39E1-11E1-4442-9047-692345334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078625"/>
              </p:ext>
            </p:extLst>
          </p:nvPr>
        </p:nvGraphicFramePr>
        <p:xfrm>
          <a:off x="5194300" y="228034"/>
          <a:ext cx="6513604" cy="83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קבוצה 5"/>
          <p:cNvGrpSpPr/>
          <p:nvPr/>
        </p:nvGrpSpPr>
        <p:grpSpPr>
          <a:xfrm>
            <a:off x="5157949" y="1146062"/>
            <a:ext cx="6551654" cy="779512"/>
            <a:chOff x="0" y="878731"/>
            <a:chExt cx="6551654" cy="779512"/>
          </a:xfrm>
        </p:grpSpPr>
        <p:sp>
          <p:nvSpPr>
            <p:cNvPr id="7" name="מלבן מעוגל 6"/>
            <p:cNvSpPr/>
            <p:nvPr/>
          </p:nvSpPr>
          <p:spPr>
            <a:xfrm>
              <a:off x="0" y="878731"/>
              <a:ext cx="6513603" cy="7795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26424"/>
                <a:satOff val="-2903"/>
                <a:lumOff val="-1961"/>
                <a:alphaOff val="0"/>
              </a:schemeClr>
            </a:fillRef>
            <a:effectRef idx="0">
              <a:schemeClr val="accent5">
                <a:hueOff val="-1126424"/>
                <a:satOff val="-2903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מלבן 7"/>
            <p:cNvSpPr/>
            <p:nvPr/>
          </p:nvSpPr>
          <p:spPr>
            <a:xfrm>
              <a:off x="114157" y="916784"/>
              <a:ext cx="6437497" cy="703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kern="1200" dirty="0"/>
                <a:t> زيادة معرفة التعامل مع متطلبات العمل</a:t>
              </a:r>
              <a:endParaRPr lang="en-US" sz="2000" kern="1200" dirty="0"/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5196000" y="2074709"/>
            <a:ext cx="6513603" cy="779512"/>
            <a:chOff x="0" y="1715844"/>
            <a:chExt cx="6513603" cy="779512"/>
          </a:xfrm>
        </p:grpSpPr>
        <p:sp>
          <p:nvSpPr>
            <p:cNvPr id="11" name="מלבן מעוגל 10"/>
            <p:cNvSpPr/>
            <p:nvPr/>
          </p:nvSpPr>
          <p:spPr>
            <a:xfrm>
              <a:off x="0" y="1715844"/>
              <a:ext cx="6513603" cy="7795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מלבן 11"/>
            <p:cNvSpPr/>
            <p:nvPr/>
          </p:nvSpPr>
          <p:spPr>
            <a:xfrm>
              <a:off x="38053" y="1753897"/>
              <a:ext cx="6437497" cy="703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kern="1200" dirty="0"/>
                <a:t>الإلمام بعالم العمل وتلقي الأدوات اللازمة للوفاء بالتزامات ومطالب صاحب العمل دون التعرض لمخاطر اجتماعية أو بدنية أو اقتصادية</a:t>
              </a:r>
              <a:endParaRPr lang="en-US" sz="2000" kern="1200" dirty="0"/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5196002" y="2956279"/>
            <a:ext cx="6513603" cy="779512"/>
            <a:chOff x="0" y="2552956"/>
            <a:chExt cx="6513603" cy="779512"/>
          </a:xfrm>
        </p:grpSpPr>
        <p:sp>
          <p:nvSpPr>
            <p:cNvPr id="14" name="מלבן מעוגל 13"/>
            <p:cNvSpPr/>
            <p:nvPr/>
          </p:nvSpPr>
          <p:spPr>
            <a:xfrm>
              <a:off x="0" y="2552956"/>
              <a:ext cx="6513603" cy="7795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מלבן 14"/>
            <p:cNvSpPr/>
            <p:nvPr/>
          </p:nvSpPr>
          <p:spPr>
            <a:xfrm>
              <a:off x="38053" y="2591009"/>
              <a:ext cx="6437497" cy="703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kern="1200" dirty="0"/>
                <a:t>الإلمام بالمفاهيم في عالم العمل وأهميتها مثل المسؤولية وحوادث العمل </a:t>
              </a:r>
              <a:endParaRPr lang="en-US" sz="2000" kern="1200" dirty="0"/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5196002" y="3855896"/>
            <a:ext cx="6513603" cy="779512"/>
            <a:chOff x="0" y="3390069"/>
            <a:chExt cx="6513603" cy="779512"/>
          </a:xfrm>
        </p:grpSpPr>
        <p:sp>
          <p:nvSpPr>
            <p:cNvPr id="17" name="מלבן מעוגל 16"/>
            <p:cNvSpPr/>
            <p:nvPr/>
          </p:nvSpPr>
          <p:spPr>
            <a:xfrm>
              <a:off x="0" y="3390069"/>
              <a:ext cx="6513603" cy="7795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מלבן 17"/>
            <p:cNvSpPr/>
            <p:nvPr/>
          </p:nvSpPr>
          <p:spPr>
            <a:xfrm>
              <a:off x="38053" y="3428122"/>
              <a:ext cx="6437497" cy="703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kern="1200" dirty="0"/>
                <a:t>المبادئ التوجيهية لسلامة العمل </a:t>
              </a:r>
              <a:endParaRPr lang="en-US" sz="2000" kern="1200" dirty="0"/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5196002" y="4770296"/>
            <a:ext cx="6513603" cy="779512"/>
            <a:chOff x="0" y="4227181"/>
            <a:chExt cx="6513603" cy="779512"/>
          </a:xfrm>
        </p:grpSpPr>
        <p:sp>
          <p:nvSpPr>
            <p:cNvPr id="20" name="מלבן מעוגל 19"/>
            <p:cNvSpPr/>
            <p:nvPr/>
          </p:nvSpPr>
          <p:spPr>
            <a:xfrm>
              <a:off x="0" y="4227181"/>
              <a:ext cx="6513603" cy="7795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32119"/>
                <a:satOff val="-14516"/>
                <a:lumOff val="-9804"/>
                <a:alphaOff val="0"/>
              </a:schemeClr>
            </a:fillRef>
            <a:effectRef idx="0">
              <a:schemeClr val="accent5">
                <a:hueOff val="-5632119"/>
                <a:satOff val="-14516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מלבן 20"/>
            <p:cNvSpPr/>
            <p:nvPr/>
          </p:nvSpPr>
          <p:spPr>
            <a:xfrm>
              <a:off x="38053" y="4265234"/>
              <a:ext cx="6437497" cy="703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kern="1200" dirty="0"/>
                <a:t>حقوق الشباب بالعمل</a:t>
              </a:r>
              <a:endParaRPr lang="en-US" sz="2000" kern="1200" dirty="0"/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5196002" y="5692329"/>
            <a:ext cx="6513603" cy="779512"/>
            <a:chOff x="0" y="5064294"/>
            <a:chExt cx="6513603" cy="779512"/>
          </a:xfrm>
        </p:grpSpPr>
        <p:sp>
          <p:nvSpPr>
            <p:cNvPr id="23" name="מלבן מעוגל 22"/>
            <p:cNvSpPr/>
            <p:nvPr/>
          </p:nvSpPr>
          <p:spPr>
            <a:xfrm>
              <a:off x="0" y="5064294"/>
              <a:ext cx="6513603" cy="7795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מלבן 23"/>
            <p:cNvSpPr/>
            <p:nvPr/>
          </p:nvSpPr>
          <p:spPr>
            <a:xfrm>
              <a:off x="38053" y="5102347"/>
              <a:ext cx="6437497" cy="703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000" b="1" kern="1200" dirty="0"/>
                <a:t>كذلك المنظمات والهيئات التي يمكن أن تساعد الشباب</a:t>
              </a:r>
              <a:endParaRPr lang="en-US" sz="2000" kern="1200" dirty="0"/>
            </a:p>
          </p:txBody>
        </p:sp>
      </p:grpSp>
      <p:pic>
        <p:nvPicPr>
          <p:cNvPr id="25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63029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4DCC24-1FB7-4556-BE95-188D0C45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990" y="2078926"/>
            <a:ext cx="5224030" cy="22138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en-US" sz="6000" b="1" dirty="0" err="1"/>
              <a:t>توزيع</a:t>
            </a:r>
            <a:r>
              <a:rPr lang="en-US" sz="6000" b="1" dirty="0"/>
              <a:t> </a:t>
            </a:r>
            <a:r>
              <a:rPr lang="en-US" sz="6000" b="1" dirty="0" err="1"/>
              <a:t>شهادات</a:t>
            </a:r>
            <a:r>
              <a:rPr lang="en-US" sz="6000" b="1" dirty="0"/>
              <a:t> </a:t>
            </a:r>
            <a:r>
              <a:rPr lang="en-US" sz="6000" b="1" dirty="0" err="1"/>
              <a:t>التقييم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CA1BC8C-B8F0-4E08-BF76-EC7D54B51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31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8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329</Words>
  <Application>Microsoft Office PowerPoint</Application>
  <PresentationFormat>מסך רחב</PresentationFormat>
  <Paragraphs>38</Paragraphs>
  <Slides>10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ערכת נושא Office</vt:lpstr>
      <vt:lpstr> مشروع إعداد الشباب لسوق العمل اللقاء الثالث </vt:lpstr>
      <vt:lpstr>تذكرون أحمد و منى من اللقاءات السابقة؟ عن ماذا تحدثنا؟</vt:lpstr>
      <vt:lpstr>عرض فيديو مقابله مع أحد الوالدين  او شاب يعمل  أو مُشغّل </vt:lpstr>
      <vt:lpstr>فعالية :  تمثيل أدوار 1 </vt:lpstr>
      <vt:lpstr>فعالية :  تمثيل أدوار 2</vt:lpstr>
      <vt:lpstr>فعالية :  تمثيل أدوار 3</vt:lpstr>
      <vt:lpstr>                                    حان الان استخدام الهواتف   البحث عن بعض المعلومات  وعن مواقع مهمة  للشباب   البحث عن قائمه منظمات التي تساعد في مجال توظيف الشباب</vt:lpstr>
      <vt:lpstr>ملخص وتقييم اللقاءات</vt:lpstr>
      <vt:lpstr>توزيع شهادات التقييم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מתווה  מודולות הדרכה בטיחות ילדים בעבודה – מגזר ערבי مشروع رفع الوعي بحوادث العمل عند جيل الشباب اللقاء 3</dc:title>
  <dc:creator>Aicha Hawary</dc:creator>
  <cp:lastModifiedBy>Abeer Bkheet</cp:lastModifiedBy>
  <cp:revision>21</cp:revision>
  <dcterms:created xsi:type="dcterms:W3CDTF">2019-04-21T15:04:33Z</dcterms:created>
  <dcterms:modified xsi:type="dcterms:W3CDTF">2019-07-30T18:32:17Z</dcterms:modified>
</cp:coreProperties>
</file>