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4" r:id="rId14"/>
    <p:sldId id="270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BE57C-0CE9-4A2F-A5C0-C83EF0403D17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0B6526-1D54-4094-9E6A-A93E78D47F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8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B6526-1D54-4094-9E6A-A93E78D47F25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0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73700C-4E57-4E3B-B73C-F99687B15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8CCDB4C-D68B-425D-A0F2-349730FE8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C83CA25-096D-4E58-93CF-3BFA1AA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38544D-664A-4F3C-BAC7-27785558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A521AE-D59C-4110-B386-3FFE119A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81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102D38-C165-420D-93B2-43456CA5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0166D39-4C6D-45DD-B187-303056522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F8DF1E-CDBB-414A-B344-F77B348B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B765DE-6375-48BD-9EC5-9325C0DF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2A8E81-F328-456B-A1D9-502F7138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DCEE1B-5BFD-4798-878D-FBED04EF6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382058B-E592-496C-9646-3524EEC2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1DF5E8-DE27-43B3-8547-17B8B4EA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736F5F-8760-426C-95AA-5F1F57A8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86B63A0-B37A-45CE-937C-152EDAC8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9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6FA505-5487-476B-9502-9E5C1238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C02893-C5DA-4330-B416-72724551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ECD236-4CA4-4220-B941-21714904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43D9F4-51FD-4D91-9E93-82669036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2E0F61-F7C4-4DAC-AE3C-C5B063EF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44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EFF073-974B-4C44-8C71-665CF370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38F19F-6B15-42D0-A093-D0BA5C2AA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120096-EE90-46EF-A633-8AD3EC03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83645C-FAF7-4781-BEAF-0ED25558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25ECDF-F287-4E30-AF3D-B4C5CEB5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37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7BF250-9D7C-41FB-8688-99B9BCD8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AE8512C-4DD1-4F86-9139-F5382BAED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4A7D0E3-5FDE-4E09-8774-D10892AF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F0F44B4-702A-459B-AC9C-925108EB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FA83EF5-8449-4608-81CF-9C61702B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8BB60E-2D6C-4730-ADB3-957F4722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26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7BB881-5015-485B-B34C-9933879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77AA76-D654-45DC-855C-22DC076E3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C4E58C9-3443-4210-8986-B21B45CDB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C803167-3E1E-46BC-9F1C-A86AE6835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818B7BD-94A4-4C8E-AFFA-A893824DF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FF8E75E-CF27-40FD-B059-A79D6BC8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25F92BE-431A-4F24-BC3A-7CC4DA43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81752CB-3101-4F6D-86DF-183CCF37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72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F24FB0-FBDC-4999-9223-0141CDB1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F83C77B-AEA4-4F71-8635-A2C8A584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0873455-A3F5-4A19-8D2C-E09835F5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B4C7034-685F-47E3-A1C9-969F1F2B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682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7FB3C82-5657-4712-B47D-7214A937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7D258E1-B0EB-49E5-ADCE-3669DA24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FCBBEEB-A58A-40FD-A489-5A8D9E35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41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EB5012-A431-41F0-B383-D70A2BC9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D414C0-672A-48E4-8B58-B188A3B2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5DDF0C2-18C2-41F9-AC74-8F36CFA20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5191FF-4E79-49EB-BF25-0B1C569F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51D18A5-C7E3-4A06-A52A-81B62335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88D355-A4EA-439F-BC3D-9762350E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13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1BA267-DD49-42F7-B9DF-1A79CB11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FC82B37-265A-45B7-BAD1-4914CE65B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4486D2-FE48-4759-9A36-EED503E24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01C12E8-36CE-4BF9-9838-86C07B1C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3EF5B6B-116B-43C6-AB8C-E965F1F9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C7B9B38-F623-4771-B8E9-7B7D24FF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04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EE348C8-EB74-4C35-86EA-297E30A6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19FECD5-EFCD-4D52-BBEE-8D6E6BDB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0D1ABF-714B-4977-B461-E761CA112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75ED-6161-44EE-ADA9-D628B7DB573C}" type="datetimeFigureOut">
              <a:rPr lang="he-IL" smtClean="0"/>
              <a:t>כ"ז/תמוז/תשע"ט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6A7C90-34D4-481F-9596-FBCA557FA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EA043B-D1D2-497B-9777-51D853951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33B-35F9-45A2-A39F-5F83C21A9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DAD5107-18F3-4C2C-A369-736451F65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A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مشروع إعداد الشباب </a:t>
            </a:r>
            <a:br>
              <a:rPr lang="ar-JO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A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لسوق العمل</a:t>
            </a: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ar-A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ar-A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ا</a:t>
            </a:r>
            <a:r>
              <a:rPr lang="ar-JO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للقاء</a:t>
            </a:r>
            <a:r>
              <a:rPr lang="ar-AE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الثاني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8" descr="C:\Users\hanan\Desktop\עיצוב מצגות באבקום\babcom matrix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95" y="5615775"/>
            <a:ext cx="179299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9" y="5455827"/>
            <a:ext cx="1491120" cy="14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609"/>
            <a:ext cx="2889126" cy="8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1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E02209-FF98-4F28-9F30-39D1B687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34" y="492584"/>
            <a:ext cx="6387102" cy="1325563"/>
          </a:xfrm>
        </p:spPr>
        <p:txBody>
          <a:bodyPr>
            <a:noAutofit/>
          </a:bodyPr>
          <a:lstStyle/>
          <a:p>
            <a:r>
              <a:rPr lang="ar-JO" sz="2800" b="1" u="sng" dirty="0">
                <a:solidFill>
                  <a:srgbClr val="00B0F0"/>
                </a:solidFill>
                <a:cs typeface="+mn-cs"/>
              </a:rPr>
              <a:t>معتقد(5)</a:t>
            </a:r>
            <a:r>
              <a:rPr lang="ar-JO" sz="2800" b="1" dirty="0">
                <a:solidFill>
                  <a:srgbClr val="00B0F0"/>
                </a:solidFill>
                <a:cs typeface="+mn-cs"/>
              </a:rPr>
              <a:t>: لا</a:t>
            </a:r>
            <a:r>
              <a:rPr lang="ar-SA" sz="2800" b="1" dirty="0">
                <a:solidFill>
                  <a:srgbClr val="00B0F0"/>
                </a:solidFill>
                <a:cs typeface="+mn-cs"/>
              </a:rPr>
              <a:t> </a:t>
            </a:r>
            <a:r>
              <a:rPr lang="ar-JO" sz="2800" b="1" dirty="0">
                <a:solidFill>
                  <a:srgbClr val="00B0F0"/>
                </a:solidFill>
                <a:cs typeface="+mn-cs"/>
              </a:rPr>
              <a:t>يوجد  </a:t>
            </a:r>
            <a:r>
              <a:rPr lang="ar-SA" sz="2800" dirty="0">
                <a:solidFill>
                  <a:srgbClr val="00B0F0"/>
                </a:solidFill>
                <a:cs typeface="+mn-cs"/>
              </a:rPr>
              <a:t>في قانون عمل الشباب اي قيود على العمل باستخدام آلات القطع الكبيرة مثل المنشار الدائري ، قطيع للحم</a:t>
            </a:r>
            <a:br>
              <a:rPr lang="en-US" sz="2800" dirty="0">
                <a:cs typeface="+mn-cs"/>
              </a:rPr>
            </a:br>
            <a:endParaRPr lang="he-IL" sz="2800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120414-0D4A-44FE-8D7A-458F9DF1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3" y="1857377"/>
            <a:ext cx="7555535" cy="3181684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ar-JO" sz="2000" b="1" u="sng" dirty="0"/>
              <a:t>حقيقه (5):</a:t>
            </a:r>
            <a:r>
              <a:rPr lang="ar-JO" sz="2000" dirty="0"/>
              <a:t> </a:t>
            </a:r>
            <a:r>
              <a:rPr lang="ar-SA" sz="2000" dirty="0"/>
              <a:t> يمكن أن تكون الجروح والطعن إصابة كبيرة وقد تؤدي لتلف الأعصاب ، وأكثر من ذلك. يمكن أن تكون الجروح ناتجة عن استخدام الأدوات الحادة مثل السكاكين وآلات القطع</a:t>
            </a:r>
            <a:endParaRPr lang="ar-JO" sz="2000" dirty="0"/>
          </a:p>
          <a:p>
            <a:pPr>
              <a:lnSpc>
                <a:spcPct val="150000"/>
              </a:lnSpc>
            </a:pPr>
            <a:r>
              <a:rPr lang="ar-SA" sz="2000" dirty="0"/>
              <a:t>في قانون عمل الشباب هناك قيود على العمل باستخدام آلات القطع الكبيرة مثل المنشار الدائري ، تقطيع اللحم ، آلة القطع. ومع ذلك ، فإن استخدام سكين قياسي يمكن أن يؤدي إلى إصابة كبيرة.</a:t>
            </a:r>
            <a:endParaRPr lang="ar-JO" sz="2000" dirty="0"/>
          </a:p>
          <a:p>
            <a:pPr>
              <a:lnSpc>
                <a:spcPct val="150000"/>
              </a:lnSpc>
            </a:pPr>
            <a:r>
              <a:rPr lang="ar-SA" sz="2000" dirty="0"/>
              <a:t>وفقا</a:t>
            </a:r>
            <a:r>
              <a:rPr lang="ar-JO" sz="2000" dirty="0"/>
              <a:t>ً</a:t>
            </a:r>
            <a:r>
              <a:rPr lang="ar-SA" sz="2000" dirty="0"/>
              <a:t> لذلك، يجب </a:t>
            </a:r>
            <a:r>
              <a:rPr lang="ar-JO" sz="2000" dirty="0"/>
              <a:t>م</a:t>
            </a:r>
            <a:r>
              <a:rPr lang="ar-SA" sz="2000" dirty="0"/>
              <a:t>عرفة نوعية الاجهزة التي يمكن استخدام</a:t>
            </a:r>
            <a:r>
              <a:rPr lang="ar-JO" sz="2000" dirty="0"/>
              <a:t>،</a:t>
            </a:r>
            <a:r>
              <a:rPr lang="ar-SA" sz="2000" dirty="0"/>
              <a:t> كيفية تشغيلها وتنظيفها.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استخدام معدات الوقاية في العمل</a:t>
            </a:r>
            <a:r>
              <a:rPr lang="ar-JO" sz="2000" dirty="0"/>
              <a:t>، </a:t>
            </a:r>
            <a:r>
              <a:rPr lang="ar-SA" sz="2000" dirty="0"/>
              <a:t>عدم </a:t>
            </a:r>
            <a:r>
              <a:rPr lang="ar-SA" sz="2000" dirty="0" err="1"/>
              <a:t>التشت</a:t>
            </a:r>
            <a:r>
              <a:rPr lang="ar-JO" sz="2000" dirty="0"/>
              <a:t>ّ</a:t>
            </a:r>
            <a:r>
              <a:rPr lang="ar-SA" sz="2000" dirty="0"/>
              <a:t>ت وتبع التعليمات.</a:t>
            </a:r>
            <a:endParaRPr lang="en-US" sz="2000" dirty="0"/>
          </a:p>
          <a:p>
            <a:endParaRPr lang="he-IL" sz="20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1FA2918-2EBA-49B6-A1BA-98415012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3670" b="-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8DA519B-E159-401E-BE4F-21F4EAC6C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0" b="-5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8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D56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כותרת 6">
            <a:extLst>
              <a:ext uri="{FF2B5EF4-FFF2-40B4-BE49-F238E27FC236}">
                <a16:creationId xmlns:a16="http://schemas.microsoft.com/office/drawing/2014/main" id="{A8733478-F336-4FF7-A762-EC0944A1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ar-JO" sz="3000" b="1" u="sng" dirty="0">
                <a:solidFill>
                  <a:srgbClr val="FFFFFF"/>
                </a:solidFill>
                <a:cs typeface="+mn-cs"/>
              </a:rPr>
              <a:t>معتقد(6)</a:t>
            </a:r>
            <a:r>
              <a:rPr lang="ar-JO" sz="3000" b="1" dirty="0">
                <a:solidFill>
                  <a:srgbClr val="FFFFFF"/>
                </a:solidFill>
                <a:cs typeface="+mn-cs"/>
              </a:rPr>
              <a:t>: </a:t>
            </a:r>
            <a:r>
              <a:rPr lang="ar-SA" sz="3000" dirty="0">
                <a:solidFill>
                  <a:srgbClr val="FFFFFF"/>
                </a:solidFill>
                <a:cs typeface="+mn-cs"/>
              </a:rPr>
              <a:t>من المفضل استخدام المنظفات العادية والمبيدات الحشرية في العمل فهي تحافظ على بيئه نظيفه وصحيه</a:t>
            </a:r>
            <a:endParaRPr lang="he-IL" sz="30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51DB436-0933-425C-A5A4-173E04BA04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 r="1" b="1329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0D2977-FD2A-41C6-B2CB-946B80D6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309" y="917725"/>
            <a:ext cx="370474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JO" sz="2000" b="1" u="sng" dirty="0">
                <a:solidFill>
                  <a:srgbClr val="FFFFFF"/>
                </a:solidFill>
              </a:rPr>
              <a:t>حقيقه (6)</a:t>
            </a:r>
            <a:r>
              <a:rPr lang="ar-JO" sz="2000" dirty="0">
                <a:solidFill>
                  <a:srgbClr val="FFFFFF"/>
                </a:solidFill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rgbClr val="FFFFFF"/>
                </a:solidFill>
              </a:rPr>
              <a:t>يؤدي </a:t>
            </a:r>
            <a:r>
              <a:rPr lang="ar-SA" sz="2000" dirty="0" err="1">
                <a:solidFill>
                  <a:srgbClr val="FFFFFF"/>
                </a:solidFill>
              </a:rPr>
              <a:t>التسم</a:t>
            </a:r>
            <a:r>
              <a:rPr lang="ar-JO" sz="2000" dirty="0">
                <a:solidFill>
                  <a:srgbClr val="FFFFFF"/>
                </a:solidFill>
              </a:rPr>
              <a:t>ّ</a:t>
            </a:r>
            <a:r>
              <a:rPr lang="ar-SA" sz="2000" dirty="0">
                <a:solidFill>
                  <a:srgbClr val="FFFFFF"/>
                </a:solidFill>
              </a:rPr>
              <a:t>م إلى خطر مباشر للحياة وحتى ضرر طويل المدى إذا كان هناك تلف في أعضاء الجسم (الهضم ، الرؤية ، إلخ). يمكن أن يكون سبب السموم استخدام المنظفات العادية والمبيدات الحشرية. </a:t>
            </a:r>
            <a:endParaRPr lang="ar-JO" sz="20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rgbClr val="FFFFFF"/>
                </a:solidFill>
              </a:rPr>
              <a:t>يمكن استخدام المواد السام</a:t>
            </a:r>
            <a:r>
              <a:rPr lang="ar-JO" sz="2000" dirty="0">
                <a:solidFill>
                  <a:srgbClr val="FFFFFF"/>
                </a:solidFill>
              </a:rPr>
              <a:t>ّ</a:t>
            </a:r>
            <a:r>
              <a:rPr lang="ar-SA" sz="2000" dirty="0">
                <a:solidFill>
                  <a:srgbClr val="FFFFFF"/>
                </a:solidFill>
              </a:rPr>
              <a:t>ة في التنظيف والبستنة والزراعة والبركة الخ. وعليه، يجب أن تعرف المنتجات التي تعمل بها وأن تحصل على تعليمات واضحة حول كيفية استخدامها ، مثل الجرعات.</a:t>
            </a:r>
            <a:endParaRPr lang="ar-JO" sz="20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>
                <a:solidFill>
                  <a:srgbClr val="FFFFFF"/>
                </a:solidFill>
              </a:rPr>
              <a:t> لا تبدأ باستخدام منتج بديل بدون توجيه. </a:t>
            </a:r>
            <a:r>
              <a:rPr lang="ar-SA" sz="2000" dirty="0" err="1">
                <a:solidFill>
                  <a:srgbClr val="FFFFFF"/>
                </a:solidFill>
              </a:rPr>
              <a:t>اﺳﺗﺧدم</a:t>
            </a:r>
            <a:r>
              <a:rPr lang="ar-SA" sz="2000" dirty="0">
                <a:solidFill>
                  <a:srgbClr val="FFFFFF"/>
                </a:solidFill>
              </a:rPr>
              <a:t> </a:t>
            </a:r>
            <a:r>
              <a:rPr lang="ar-SA" sz="2000" dirty="0" err="1">
                <a:solidFill>
                  <a:srgbClr val="FFFFFF"/>
                </a:solidFill>
              </a:rPr>
              <a:t>ﻣﻟﺣﻘﺎت</a:t>
            </a:r>
            <a:r>
              <a:rPr lang="ar-SA" sz="2000" dirty="0">
                <a:solidFill>
                  <a:srgbClr val="FFFFFF"/>
                </a:solidFill>
              </a:rPr>
              <a:t> </a:t>
            </a:r>
            <a:r>
              <a:rPr lang="ar-SA" sz="2000" dirty="0" err="1">
                <a:solidFill>
                  <a:srgbClr val="FFFFFF"/>
                </a:solidFill>
              </a:rPr>
              <a:t>اﻟﺳﻼﻣﺔ</a:t>
            </a:r>
            <a:r>
              <a:rPr lang="ar-SA" sz="2000" dirty="0">
                <a:solidFill>
                  <a:srgbClr val="FFFFFF"/>
                </a:solidFill>
              </a:rPr>
              <a:t>، ﻻ </a:t>
            </a:r>
            <a:r>
              <a:rPr lang="ar-SA" sz="2000" dirty="0" err="1">
                <a:solidFill>
                  <a:srgbClr val="FFFFFF"/>
                </a:solidFill>
              </a:rPr>
              <a:t>ﺗﺧﻟط</a:t>
            </a:r>
            <a:r>
              <a:rPr lang="ar-SA" sz="2000" dirty="0">
                <a:solidFill>
                  <a:srgbClr val="FFFFFF"/>
                </a:solidFill>
              </a:rPr>
              <a:t> </a:t>
            </a:r>
            <a:r>
              <a:rPr lang="ar-JO" sz="2000" dirty="0">
                <a:solidFill>
                  <a:srgbClr val="FFFFFF"/>
                </a:solidFill>
              </a:rPr>
              <a:t>بين </a:t>
            </a:r>
            <a:r>
              <a:rPr lang="ar-SA" sz="2000" dirty="0" err="1">
                <a:solidFill>
                  <a:srgbClr val="FFFFFF"/>
                </a:solidFill>
              </a:rPr>
              <a:t>اﻟﻣواد</a:t>
            </a:r>
            <a:r>
              <a:rPr lang="ar-SA" sz="2000" dirty="0">
                <a:solidFill>
                  <a:srgbClr val="FFFFFF"/>
                </a:solidFill>
              </a:rPr>
              <a:t>، واقرأ </a:t>
            </a:r>
            <a:r>
              <a:rPr lang="ar-JO" sz="2000" dirty="0">
                <a:solidFill>
                  <a:srgbClr val="FFFFFF"/>
                </a:solidFill>
              </a:rPr>
              <a:t>تعليمات </a:t>
            </a:r>
            <a:r>
              <a:rPr lang="ar-SA" sz="2000" dirty="0" err="1">
                <a:solidFill>
                  <a:srgbClr val="FFFFFF"/>
                </a:solidFill>
              </a:rPr>
              <a:t>اﻟﺗﺣذﯾر</a:t>
            </a:r>
            <a:r>
              <a:rPr lang="ar-SA" sz="2000" dirty="0">
                <a:solidFill>
                  <a:srgbClr val="FFFFFF"/>
                </a:solidFill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  <a:p>
            <a:endParaRPr lang="he-IL" sz="2000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819A848-9D7B-412F-B017-214B82CB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18" y="403528"/>
            <a:ext cx="3370998" cy="5502264"/>
          </a:xfrm>
        </p:spPr>
        <p:txBody>
          <a:bodyPr>
            <a:normAutofit/>
          </a:bodyPr>
          <a:lstStyle/>
          <a:p>
            <a:pPr algn="ctr"/>
            <a:r>
              <a:rPr lang="ar-JO" b="1" dirty="0">
                <a:solidFill>
                  <a:srgbClr val="FFFFFF"/>
                </a:solidFill>
              </a:rPr>
              <a:t>شرح مهمة الأسبوع القادم: </a:t>
            </a:r>
            <a:r>
              <a:rPr lang="en-US" b="1" dirty="0">
                <a:solidFill>
                  <a:srgbClr val="FFFFFF"/>
                </a:solidFill>
              </a:rPr>
              <a:t>Video / TED </a:t>
            </a:r>
            <a:r>
              <a:rPr lang="ar-JO" b="1" dirty="0">
                <a:solidFill>
                  <a:srgbClr val="FFFFFF"/>
                </a:solidFill>
              </a:rPr>
              <a:t> (3 دقا</a:t>
            </a:r>
            <a:r>
              <a:rPr lang="ar-SA" b="1" dirty="0">
                <a:solidFill>
                  <a:srgbClr val="FFFFFF"/>
                </a:solidFill>
              </a:rPr>
              <a:t>ئ</a:t>
            </a:r>
            <a:r>
              <a:rPr lang="ar-JO" b="1" dirty="0">
                <a:solidFill>
                  <a:srgbClr val="FFFFFF"/>
                </a:solidFill>
              </a:rPr>
              <a:t>ق</a:t>
            </a:r>
            <a:r>
              <a:rPr lang="ar-SA" b="1" dirty="0">
                <a:solidFill>
                  <a:srgbClr val="FFFFFF"/>
                </a:solidFill>
              </a:rPr>
              <a:t>)</a:t>
            </a:r>
            <a:endParaRPr lang="he-IL" b="1" dirty="0">
              <a:solidFill>
                <a:srgbClr val="FFFFFF"/>
              </a:solidFill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271973" y="653741"/>
            <a:ext cx="6269038" cy="733590"/>
            <a:chOff x="0" y="448492"/>
            <a:chExt cx="6269038" cy="733590"/>
          </a:xfrm>
        </p:grpSpPr>
        <p:sp>
          <p:nvSpPr>
            <p:cNvPr id="8" name="מלבן מעוגל 7"/>
            <p:cNvSpPr/>
            <p:nvPr/>
          </p:nvSpPr>
          <p:spPr>
            <a:xfrm>
              <a:off x="0" y="44849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5811" y="484303"/>
              <a:ext cx="6197416" cy="661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dirty="0"/>
                <a:t>سيتم تقسيم الصف إلى 3 مجموعات، يُطلب </a:t>
              </a:r>
              <a:r>
                <a:rPr lang="ar-JO" sz="1900" kern="1200" dirty="0"/>
                <a:t>من كل مجموعة تصوير مقطع فيديو </a:t>
              </a:r>
              <a:endParaRPr lang="en-US" sz="1900" kern="1200" dirty="0"/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5271973" y="1478334"/>
            <a:ext cx="6269038" cy="733590"/>
            <a:chOff x="0" y="1236802"/>
            <a:chExt cx="6269038" cy="733590"/>
          </a:xfrm>
        </p:grpSpPr>
        <p:sp>
          <p:nvSpPr>
            <p:cNvPr id="13" name="מלבן מעוגל 12"/>
            <p:cNvSpPr/>
            <p:nvPr/>
          </p:nvSpPr>
          <p:spPr>
            <a:xfrm>
              <a:off x="0" y="123680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1073"/>
                <a:satOff val="-16786"/>
                <a:lumOff val="1726"/>
                <a:alphaOff val="0"/>
              </a:schemeClr>
            </a:fillRef>
            <a:effectRef idx="0">
              <a:schemeClr val="accent2">
                <a:hueOff val="-291073"/>
                <a:satOff val="-16786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מלבן 13"/>
            <p:cNvSpPr/>
            <p:nvPr/>
          </p:nvSpPr>
          <p:spPr>
            <a:xfrm>
              <a:off x="35811" y="1272613"/>
              <a:ext cx="6197416" cy="661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kern="1200" dirty="0"/>
                <a:t>كل مجموعه تقوم بمقابله فردية مع: أحد الوالدين / شاب يعمل / مُشغ</a:t>
              </a:r>
              <a:r>
                <a:rPr lang="ar-JO" sz="1900" dirty="0"/>
                <a:t>ّ</a:t>
              </a:r>
              <a:r>
                <a:rPr lang="ar-JO" sz="1900" kern="1200" dirty="0"/>
                <a:t>ل (المعلم يختار لكل مجموعه الشخصية التي يقوموا بعمل المقابلة معه ) </a:t>
              </a:r>
              <a:endParaRPr lang="en-US" sz="1900" kern="1200" dirty="0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5271973" y="2287194"/>
            <a:ext cx="6269038" cy="733590"/>
            <a:chOff x="0" y="2025112"/>
            <a:chExt cx="6269038" cy="733590"/>
          </a:xfrm>
        </p:grpSpPr>
        <p:sp>
          <p:nvSpPr>
            <p:cNvPr id="16" name="מלבן מעוגל 15"/>
            <p:cNvSpPr/>
            <p:nvPr/>
          </p:nvSpPr>
          <p:spPr>
            <a:xfrm>
              <a:off x="0" y="202511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82145"/>
                <a:satOff val="-33571"/>
                <a:lumOff val="3451"/>
                <a:alphaOff val="0"/>
              </a:schemeClr>
            </a:fillRef>
            <a:effectRef idx="0">
              <a:schemeClr val="accent2">
                <a:hueOff val="-582145"/>
                <a:satOff val="-33571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מלבן 16"/>
            <p:cNvSpPr/>
            <p:nvPr/>
          </p:nvSpPr>
          <p:spPr>
            <a:xfrm>
              <a:off x="35811" y="2060923"/>
              <a:ext cx="6197416" cy="661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kern="1200" dirty="0"/>
                <a:t>في المقابلة مع الشخص، يجب تغطيه </a:t>
              </a:r>
              <a:r>
                <a:rPr lang="ar-JO" sz="1900" kern="1200" dirty="0" err="1"/>
                <a:t>المو</a:t>
              </a:r>
              <a:r>
                <a:rPr lang="ar-SA" sz="1900" kern="1200" dirty="0"/>
                <a:t>ا</a:t>
              </a:r>
              <a:r>
                <a:rPr lang="ar-JO" sz="1900" kern="1200" dirty="0"/>
                <a:t>ض</a:t>
              </a:r>
              <a:r>
                <a:rPr lang="ar-SA" sz="1900" kern="1200" dirty="0"/>
                <a:t>ي</a:t>
              </a:r>
              <a:r>
                <a:rPr lang="ar-JO" sz="1900" kern="1200" dirty="0"/>
                <a:t>ع التالية:</a:t>
              </a:r>
              <a:endParaRPr lang="en-US" sz="1900" kern="1200" dirty="0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5271973" y="3136282"/>
            <a:ext cx="6269038" cy="733590"/>
            <a:chOff x="0" y="2813422"/>
            <a:chExt cx="6269038" cy="733590"/>
          </a:xfrm>
        </p:grpSpPr>
        <p:sp>
          <p:nvSpPr>
            <p:cNvPr id="19" name="מלבן מעוגל 18"/>
            <p:cNvSpPr/>
            <p:nvPr/>
          </p:nvSpPr>
          <p:spPr>
            <a:xfrm>
              <a:off x="0" y="281342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73218"/>
                <a:satOff val="-50357"/>
                <a:lumOff val="5177"/>
                <a:alphaOff val="0"/>
              </a:schemeClr>
            </a:fillRef>
            <a:effectRef idx="0">
              <a:schemeClr val="accent2">
                <a:hueOff val="-873218"/>
                <a:satOff val="-5035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מלבן 19"/>
            <p:cNvSpPr/>
            <p:nvPr/>
          </p:nvSpPr>
          <p:spPr>
            <a:xfrm>
              <a:off x="35811" y="2849233"/>
              <a:ext cx="6197416" cy="661968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b="1" kern="1200" dirty="0"/>
                <a:t>1-</a:t>
              </a:r>
              <a:r>
                <a:rPr lang="ar-JO" sz="1900" kern="1200" dirty="0"/>
                <a:t> قوانين المتعلقة بسلامة الشباب في العمل "ما هو أهم شيء بالنسبة للشباب لإيلاء الاهتمام للعمل والتركيز على السلامة"</a:t>
              </a:r>
              <a:endParaRPr lang="en-US" sz="1900" kern="1200" dirty="0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5271973" y="3960276"/>
            <a:ext cx="6269038" cy="733590"/>
            <a:chOff x="0" y="3601732"/>
            <a:chExt cx="6269038" cy="733590"/>
          </a:xfrm>
        </p:grpSpPr>
        <p:sp>
          <p:nvSpPr>
            <p:cNvPr id="22" name="מלבן מעוגל 21"/>
            <p:cNvSpPr/>
            <p:nvPr/>
          </p:nvSpPr>
          <p:spPr>
            <a:xfrm>
              <a:off x="0" y="360173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164290"/>
                <a:satOff val="-67142"/>
                <a:lumOff val="6902"/>
                <a:alphaOff val="0"/>
              </a:schemeClr>
            </a:fillRef>
            <a:effectRef idx="0">
              <a:schemeClr val="accent2">
                <a:hueOff val="-1164290"/>
                <a:satOff val="-67142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מלבן 22"/>
            <p:cNvSpPr/>
            <p:nvPr/>
          </p:nvSpPr>
          <p:spPr>
            <a:xfrm>
              <a:off x="35811" y="3637543"/>
              <a:ext cx="6197416" cy="661968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b="1" kern="1200" dirty="0"/>
                <a:t>2-</a:t>
              </a:r>
              <a:r>
                <a:rPr lang="ar-JO" sz="1900" kern="1200" dirty="0"/>
                <a:t> حقوق الشباب "ما هي حقوق الشباب عندما يأتون للعمل، </a:t>
              </a:r>
            </a:p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kern="1200" dirty="0"/>
                <a:t>وماذا عن السلامة؟"</a:t>
              </a:r>
              <a:endParaRPr lang="en-US" sz="1900" kern="1200" dirty="0"/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5307784" y="4796187"/>
            <a:ext cx="6269038" cy="733590"/>
            <a:chOff x="0" y="4390042"/>
            <a:chExt cx="6269038" cy="733590"/>
          </a:xfrm>
        </p:grpSpPr>
        <p:sp>
          <p:nvSpPr>
            <p:cNvPr id="25" name="מלבן מעוגל 24"/>
            <p:cNvSpPr/>
            <p:nvPr/>
          </p:nvSpPr>
          <p:spPr>
            <a:xfrm>
              <a:off x="0" y="4390042"/>
              <a:ext cx="6269038" cy="7335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מלבן 25"/>
            <p:cNvSpPr/>
            <p:nvPr/>
          </p:nvSpPr>
          <p:spPr>
            <a:xfrm>
              <a:off x="35811" y="4425853"/>
              <a:ext cx="6197416" cy="661968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1900" b="1" kern="1200" dirty="0"/>
                <a:t>3-</a:t>
              </a:r>
              <a:r>
                <a:rPr lang="ar-JO" sz="1900" kern="1200" dirty="0"/>
                <a:t> توصيات للمراهقين من تجربتهم قبل بدء العمل "ما هي أهم النقاط التي ستخبرها الشاب عن بدء العمل أو البدء في البحث عن عمل؟"</a:t>
              </a:r>
              <a:endParaRPr lang="en-US" sz="1900" kern="1200" dirty="0"/>
            </a:p>
          </p:txBody>
        </p:sp>
      </p:grpSp>
      <p:pic>
        <p:nvPicPr>
          <p:cNvPr id="2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C4B9497-BA58-4985-84E4-EF7A4978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36008" cy="6858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JO" b="1" dirty="0">
                <a:solidFill>
                  <a:srgbClr val="00B0F0"/>
                </a:solidFill>
              </a:rPr>
              <a:t>تلخيص كيفيه</a:t>
            </a:r>
            <a:r>
              <a:rPr lang="ar-SA" b="1" dirty="0">
                <a:solidFill>
                  <a:srgbClr val="00B0F0"/>
                </a:solidFill>
              </a:rPr>
              <a:t> </a:t>
            </a:r>
            <a:br>
              <a:rPr lang="ar-JO" b="1" dirty="0">
                <a:solidFill>
                  <a:srgbClr val="00B0F0"/>
                </a:solidFill>
              </a:rPr>
            </a:br>
            <a:r>
              <a:rPr lang="ar-SA" b="1" dirty="0">
                <a:solidFill>
                  <a:srgbClr val="00B0F0"/>
                </a:solidFill>
              </a:rPr>
              <a:t> </a:t>
            </a:r>
            <a:r>
              <a:rPr lang="ar-JO" b="1" dirty="0">
                <a:solidFill>
                  <a:srgbClr val="00B0F0"/>
                </a:solidFill>
              </a:rPr>
              <a:t>الاستعداد</a:t>
            </a:r>
            <a:br>
              <a:rPr lang="ar-JO" b="1" dirty="0">
                <a:solidFill>
                  <a:srgbClr val="00B0F0"/>
                </a:solidFill>
              </a:rPr>
            </a:br>
            <a:r>
              <a:rPr lang="ar-JO" b="1" dirty="0">
                <a:solidFill>
                  <a:srgbClr val="00B0F0"/>
                </a:solidFill>
              </a:rPr>
              <a:t> </a:t>
            </a:r>
            <a:r>
              <a:rPr lang="ar-SA" b="1" dirty="0">
                <a:solidFill>
                  <a:srgbClr val="00B0F0"/>
                </a:solidFill>
              </a:rPr>
              <a:t>قبل </a:t>
            </a:r>
            <a:r>
              <a:rPr lang="ar-JO" b="1" dirty="0">
                <a:solidFill>
                  <a:srgbClr val="00B0F0"/>
                </a:solidFill>
              </a:rPr>
              <a:t>البد</a:t>
            </a:r>
            <a:r>
              <a:rPr lang="ar-SA" b="1" dirty="0">
                <a:solidFill>
                  <a:srgbClr val="00B0F0"/>
                </a:solidFill>
              </a:rPr>
              <a:t>ء العمل</a:t>
            </a:r>
            <a:endParaRPr lang="he-IL" b="1" dirty="0">
              <a:solidFill>
                <a:srgbClr val="00B0F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5391895">
            <a:off x="4888500" y="1746806"/>
            <a:ext cx="1337311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קבוצה 6"/>
          <p:cNvGrpSpPr/>
          <p:nvPr/>
        </p:nvGrpSpPr>
        <p:grpSpPr>
          <a:xfrm>
            <a:off x="5240435" y="933332"/>
            <a:ext cx="1711129" cy="1026677"/>
            <a:chOff x="0" y="283916"/>
            <a:chExt cx="1711129" cy="1026677"/>
          </a:xfrm>
        </p:grpSpPr>
        <p:sp>
          <p:nvSpPr>
            <p:cNvPr id="8" name="מלבן מעוגל 7"/>
            <p:cNvSpPr/>
            <p:nvPr/>
          </p:nvSpPr>
          <p:spPr>
            <a:xfrm>
              <a:off x="0" y="283916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מלבן 8"/>
            <p:cNvSpPr/>
            <p:nvPr/>
          </p:nvSpPr>
          <p:spPr>
            <a:xfrm>
              <a:off x="30070" y="313986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400" b="1" kern="1200" dirty="0"/>
                <a:t>تحديد </a:t>
              </a:r>
              <a:r>
                <a:rPr lang="ar-SA" sz="14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المهام</a:t>
              </a:r>
              <a:endParaRPr lang="en-US" sz="1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מלבן 13"/>
          <p:cNvSpPr/>
          <p:nvPr/>
        </p:nvSpPr>
        <p:spPr>
          <a:xfrm rot="5391895">
            <a:off x="4888501" y="3107064"/>
            <a:ext cx="1337311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קבוצה 10"/>
          <p:cNvGrpSpPr/>
          <p:nvPr/>
        </p:nvGrpSpPr>
        <p:grpSpPr>
          <a:xfrm>
            <a:off x="5240435" y="2344161"/>
            <a:ext cx="1711129" cy="1026677"/>
            <a:chOff x="3152" y="1631050"/>
            <a:chExt cx="1711129" cy="1026677"/>
          </a:xfrm>
        </p:grpSpPr>
        <p:sp>
          <p:nvSpPr>
            <p:cNvPr id="12" name="מלבן מעוגל 11"/>
            <p:cNvSpPr/>
            <p:nvPr/>
          </p:nvSpPr>
          <p:spPr>
            <a:xfrm>
              <a:off x="3152" y="1631050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מלבן 12"/>
            <p:cNvSpPr/>
            <p:nvPr/>
          </p:nvSpPr>
          <p:spPr>
            <a:xfrm>
              <a:off x="33222" y="1661120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kern="1200" dirty="0"/>
                <a:t>تحديد الآلات والأدوات اللازمة والتدرب على استخدامها - هناك آلات يحظر على المراهقين العمل فيها مثل آلات تقطيع اللحوم وأدوات الآلات الكبيرة.</a:t>
              </a:r>
              <a:endParaRPr lang="en-US" sz="1200" b="1" kern="1200" dirty="0"/>
            </a:p>
          </p:txBody>
        </p:sp>
      </p:grpSp>
      <p:sp>
        <p:nvSpPr>
          <p:cNvPr id="19" name="מלבן 18"/>
          <p:cNvSpPr/>
          <p:nvPr/>
        </p:nvSpPr>
        <p:spPr>
          <a:xfrm rot="5391895">
            <a:off x="4885785" y="4557540"/>
            <a:ext cx="1337311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קבוצה 14"/>
          <p:cNvGrpSpPr/>
          <p:nvPr/>
        </p:nvGrpSpPr>
        <p:grpSpPr>
          <a:xfrm>
            <a:off x="5240435" y="3781045"/>
            <a:ext cx="1711129" cy="1026677"/>
            <a:chOff x="3152" y="2914397"/>
            <a:chExt cx="1711129" cy="1026677"/>
          </a:xfrm>
        </p:grpSpPr>
        <p:sp>
          <p:nvSpPr>
            <p:cNvPr id="16" name="מלבן מעוגל 15"/>
            <p:cNvSpPr/>
            <p:nvPr/>
          </p:nvSpPr>
          <p:spPr>
            <a:xfrm>
              <a:off x="3152" y="2914397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 17"/>
            <p:cNvSpPr/>
            <p:nvPr/>
          </p:nvSpPr>
          <p:spPr>
            <a:xfrm>
              <a:off x="33222" y="2944467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b="1" kern="1200" dirty="0"/>
                <a:t>التعرف على محيط  العمل وفقا للخصائص الشخصية (الطول ، القوة ، إلخ).</a:t>
              </a:r>
              <a:endParaRPr lang="en-US" sz="1300" b="1" kern="1200" dirty="0"/>
            </a:p>
          </p:txBody>
        </p:sp>
      </p:grpSp>
      <p:sp>
        <p:nvSpPr>
          <p:cNvPr id="24" name="מלבן 23"/>
          <p:cNvSpPr/>
          <p:nvPr/>
        </p:nvSpPr>
        <p:spPr>
          <a:xfrm>
            <a:off x="5323158" y="5303376"/>
            <a:ext cx="2265975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קבוצה 19"/>
          <p:cNvGrpSpPr/>
          <p:nvPr/>
        </p:nvGrpSpPr>
        <p:grpSpPr>
          <a:xfrm>
            <a:off x="5240435" y="5136270"/>
            <a:ext cx="1711129" cy="1026677"/>
            <a:chOff x="3152" y="4197743"/>
            <a:chExt cx="1711129" cy="1026677"/>
          </a:xfrm>
        </p:grpSpPr>
        <p:sp>
          <p:nvSpPr>
            <p:cNvPr id="21" name="מלבן מעוגל 20"/>
            <p:cNvSpPr/>
            <p:nvPr/>
          </p:nvSpPr>
          <p:spPr>
            <a:xfrm>
              <a:off x="3152" y="4197743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מלבן 22"/>
            <p:cNvSpPr/>
            <p:nvPr/>
          </p:nvSpPr>
          <p:spPr>
            <a:xfrm>
              <a:off x="33222" y="4227813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b="1" kern="1200" dirty="0"/>
                <a:t>الحصول على تدريب دقيق لكل مهمة - عدم تحمل المسؤولية والموافقة على أداء مهمة جديدة (حتى لو كنا متقدمين في السن)</a:t>
              </a:r>
              <a:endParaRPr lang="en-US" sz="1300" b="1" kern="1200" dirty="0"/>
            </a:p>
          </p:txBody>
        </p:sp>
      </p:grpSp>
      <p:sp>
        <p:nvSpPr>
          <p:cNvPr id="28" name="מלבן 27"/>
          <p:cNvSpPr/>
          <p:nvPr/>
        </p:nvSpPr>
        <p:spPr>
          <a:xfrm rot="16200000">
            <a:off x="7026728" y="5172571"/>
            <a:ext cx="1273520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קבוצה 24"/>
          <p:cNvGrpSpPr/>
          <p:nvPr/>
        </p:nvGrpSpPr>
        <p:grpSpPr>
          <a:xfrm>
            <a:off x="7363075" y="5119942"/>
            <a:ext cx="1711129" cy="1026677"/>
            <a:chOff x="2278954" y="4197743"/>
            <a:chExt cx="1711129" cy="1026677"/>
          </a:xfrm>
        </p:grpSpPr>
        <p:sp>
          <p:nvSpPr>
            <p:cNvPr id="26" name="מלבן מעוגל 25"/>
            <p:cNvSpPr/>
            <p:nvPr/>
          </p:nvSpPr>
          <p:spPr>
            <a:xfrm>
              <a:off x="2278954" y="4197743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מלבן 26"/>
            <p:cNvSpPr/>
            <p:nvPr/>
          </p:nvSpPr>
          <p:spPr>
            <a:xfrm>
              <a:off x="2309024" y="4227813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b="1" kern="1200" dirty="0"/>
                <a:t>• تلقي معدات الحماية الشخصية والتحقق من ملاءمتها</a:t>
              </a:r>
              <a:endParaRPr lang="en-US" sz="1300" b="1" kern="1200" dirty="0"/>
            </a:p>
          </p:txBody>
        </p:sp>
      </p:grpSp>
      <p:sp>
        <p:nvSpPr>
          <p:cNvPr id="32" name="מלבן 31"/>
          <p:cNvSpPr/>
          <p:nvPr/>
        </p:nvSpPr>
        <p:spPr>
          <a:xfrm rot="16200000">
            <a:off x="7024012" y="3879943"/>
            <a:ext cx="1273520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קבוצה 28"/>
          <p:cNvGrpSpPr/>
          <p:nvPr/>
        </p:nvGrpSpPr>
        <p:grpSpPr>
          <a:xfrm>
            <a:off x="7346747" y="3781045"/>
            <a:ext cx="1711129" cy="1026677"/>
            <a:chOff x="2278954" y="2914397"/>
            <a:chExt cx="1711129" cy="1026677"/>
          </a:xfrm>
        </p:grpSpPr>
        <p:sp>
          <p:nvSpPr>
            <p:cNvPr id="30" name="מלבן מעוגל 29"/>
            <p:cNvSpPr/>
            <p:nvPr/>
          </p:nvSpPr>
          <p:spPr>
            <a:xfrm>
              <a:off x="2278954" y="2914397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מלבן 30"/>
            <p:cNvSpPr/>
            <p:nvPr/>
          </p:nvSpPr>
          <p:spPr>
            <a:xfrm>
              <a:off x="2309024" y="2944467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b="1" kern="1200" dirty="0"/>
                <a:t>مطابقة المهام مع القدرات الجسدية والعاطفية</a:t>
              </a:r>
              <a:endParaRPr lang="en-US" sz="1300" b="1" kern="1200" dirty="0"/>
            </a:p>
          </p:txBody>
        </p:sp>
      </p:grpSp>
      <p:sp>
        <p:nvSpPr>
          <p:cNvPr id="39" name="מלבן 38"/>
          <p:cNvSpPr/>
          <p:nvPr/>
        </p:nvSpPr>
        <p:spPr>
          <a:xfrm rot="16200000">
            <a:off x="7021296" y="2211771"/>
            <a:ext cx="1273520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קבוצה 32"/>
          <p:cNvGrpSpPr/>
          <p:nvPr/>
        </p:nvGrpSpPr>
        <p:grpSpPr>
          <a:xfrm>
            <a:off x="7338583" y="2360509"/>
            <a:ext cx="1711129" cy="1026677"/>
            <a:chOff x="2278954" y="1631050"/>
            <a:chExt cx="1711129" cy="1026677"/>
          </a:xfrm>
        </p:grpSpPr>
        <p:sp>
          <p:nvSpPr>
            <p:cNvPr id="34" name="מלבן מעוגל 33"/>
            <p:cNvSpPr/>
            <p:nvPr/>
          </p:nvSpPr>
          <p:spPr>
            <a:xfrm>
              <a:off x="2278954" y="1631050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מלבן 34"/>
            <p:cNvSpPr/>
            <p:nvPr/>
          </p:nvSpPr>
          <p:spPr>
            <a:xfrm>
              <a:off x="2309024" y="1661120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kern="1200" dirty="0"/>
                <a:t>الحضور </a:t>
              </a:r>
              <a:r>
                <a:rPr lang="ar-JO" sz="1200" b="1" kern="1200" dirty="0"/>
                <a:t>مستعدين</a:t>
              </a:r>
              <a:r>
                <a:rPr lang="ar-SA" sz="1200" b="1" kern="1200" dirty="0"/>
                <a:t>- ارتداء مناسب والراحة الكافية، التركيز(التخلي عن الهاتف اثناء العمل)</a:t>
              </a:r>
              <a:endParaRPr lang="en-US" sz="1200" b="1" kern="1200" dirty="0"/>
            </a:p>
          </p:txBody>
        </p:sp>
      </p:grpSp>
      <p:sp>
        <p:nvSpPr>
          <p:cNvPr id="40" name="מלבן 39"/>
          <p:cNvSpPr/>
          <p:nvPr/>
        </p:nvSpPr>
        <p:spPr>
          <a:xfrm>
            <a:off x="8718584" y="1154971"/>
            <a:ext cx="2265975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קבוצה 35"/>
          <p:cNvGrpSpPr/>
          <p:nvPr/>
        </p:nvGrpSpPr>
        <p:grpSpPr>
          <a:xfrm>
            <a:off x="7322255" y="948137"/>
            <a:ext cx="1711129" cy="1026677"/>
            <a:chOff x="2275977" y="326441"/>
            <a:chExt cx="1711129" cy="1026677"/>
          </a:xfrm>
        </p:grpSpPr>
        <p:sp>
          <p:nvSpPr>
            <p:cNvPr id="37" name="מלבן מעוגל 36"/>
            <p:cNvSpPr/>
            <p:nvPr/>
          </p:nvSpPr>
          <p:spPr>
            <a:xfrm>
              <a:off x="2275977" y="326441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מלבן 37"/>
            <p:cNvSpPr/>
            <p:nvPr/>
          </p:nvSpPr>
          <p:spPr>
            <a:xfrm>
              <a:off x="2306047" y="356511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400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مطابقة </a:t>
              </a:r>
              <a:r>
                <a:rPr lang="ar-SA" sz="14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المهام مع القدرات الجسدية والعاطفية</a:t>
              </a:r>
              <a:endParaRPr lang="en-US" sz="1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מלבן 43"/>
          <p:cNvSpPr/>
          <p:nvPr/>
        </p:nvSpPr>
        <p:spPr>
          <a:xfrm rot="16200000">
            <a:off x="9492354" y="2489698"/>
            <a:ext cx="1273520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קבוצה 40"/>
          <p:cNvGrpSpPr/>
          <p:nvPr/>
        </p:nvGrpSpPr>
        <p:grpSpPr>
          <a:xfrm>
            <a:off x="9755285" y="933332"/>
            <a:ext cx="1711129" cy="1200422"/>
            <a:chOff x="4554756" y="347703"/>
            <a:chExt cx="1711129" cy="1200422"/>
          </a:xfrm>
        </p:grpSpPr>
        <p:sp>
          <p:nvSpPr>
            <p:cNvPr id="42" name="מלבן מעוגל 41"/>
            <p:cNvSpPr/>
            <p:nvPr/>
          </p:nvSpPr>
          <p:spPr>
            <a:xfrm>
              <a:off x="4554756" y="347703"/>
              <a:ext cx="1711129" cy="12004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מלבן 42"/>
            <p:cNvSpPr/>
            <p:nvPr/>
          </p:nvSpPr>
          <p:spPr>
            <a:xfrm>
              <a:off x="4589915" y="382862"/>
              <a:ext cx="1640811" cy="1130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400" b="1" kern="1200" dirty="0"/>
                <a:t>الحصول على تدريب دقيق لكل مهمة - عدم تحمل المسؤولية والموافقة على أداء مهمة جديدة (حتى لو كنا متقدمين في السن)</a:t>
              </a:r>
              <a:endParaRPr lang="en-US" sz="1400" b="1" kern="1200" dirty="0"/>
            </a:p>
          </p:txBody>
        </p:sp>
      </p:grpSp>
      <p:sp>
        <p:nvSpPr>
          <p:cNvPr id="48" name="מלבן 47"/>
          <p:cNvSpPr/>
          <p:nvPr/>
        </p:nvSpPr>
        <p:spPr>
          <a:xfrm rot="5400000">
            <a:off x="9492355" y="3583682"/>
            <a:ext cx="1273520" cy="154001"/>
          </a:xfrm>
          <a:prstGeom prst="rect">
            <a:avLst/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5" name="קבוצה 44"/>
          <p:cNvGrpSpPr/>
          <p:nvPr/>
        </p:nvGrpSpPr>
        <p:grpSpPr>
          <a:xfrm>
            <a:off x="9720126" y="2379353"/>
            <a:ext cx="1711129" cy="1026677"/>
            <a:chOff x="4554756" y="1804795"/>
            <a:chExt cx="1711129" cy="1026677"/>
          </a:xfrm>
        </p:grpSpPr>
        <p:sp>
          <p:nvSpPr>
            <p:cNvPr id="46" name="מלבן מעוגל 45"/>
            <p:cNvSpPr/>
            <p:nvPr/>
          </p:nvSpPr>
          <p:spPr>
            <a:xfrm>
              <a:off x="4554756" y="1804795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מלבן 46"/>
            <p:cNvSpPr/>
            <p:nvPr/>
          </p:nvSpPr>
          <p:spPr>
            <a:xfrm>
              <a:off x="4584826" y="1834865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200" b="1" kern="1200" dirty="0"/>
                <a:t>مطابقة المهام مع القدرات الجسدية والعاطفية</a:t>
              </a:r>
              <a:endParaRPr lang="en-US" sz="1200" b="1" kern="1200" dirty="0"/>
            </a:p>
          </p:txBody>
        </p:sp>
      </p:grpSp>
      <p:grpSp>
        <p:nvGrpSpPr>
          <p:cNvPr id="49" name="קבוצה 48"/>
          <p:cNvGrpSpPr/>
          <p:nvPr/>
        </p:nvGrpSpPr>
        <p:grpSpPr>
          <a:xfrm>
            <a:off x="9720125" y="3781043"/>
            <a:ext cx="1711129" cy="1026677"/>
            <a:chOff x="4554756" y="3088141"/>
            <a:chExt cx="1711129" cy="1026677"/>
          </a:xfrm>
        </p:grpSpPr>
        <p:sp>
          <p:nvSpPr>
            <p:cNvPr id="50" name="מלבן מעוגל 49"/>
            <p:cNvSpPr/>
            <p:nvPr/>
          </p:nvSpPr>
          <p:spPr>
            <a:xfrm>
              <a:off x="4554756" y="3088141"/>
              <a:ext cx="1711129" cy="10266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מלבן 50"/>
            <p:cNvSpPr/>
            <p:nvPr/>
          </p:nvSpPr>
          <p:spPr>
            <a:xfrm>
              <a:off x="4584826" y="3118211"/>
              <a:ext cx="1650989" cy="96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b="1" kern="1200" dirty="0"/>
                <a:t>الحضور </a:t>
              </a:r>
              <a:r>
                <a:rPr lang="ar-JO" sz="1300" b="1" kern="1200" dirty="0"/>
                <a:t>مستعدين</a:t>
              </a:r>
              <a:r>
                <a:rPr lang="ar-SA" sz="1300" b="1" kern="1200" dirty="0"/>
                <a:t>- ارتداء مناسب والراحة الكافية، التركيز(التخلي عن الهاتف اثناء </a:t>
              </a:r>
              <a:endParaRPr lang="en-US" sz="1300" b="1" kern="1200" dirty="0"/>
            </a:p>
          </p:txBody>
        </p:sp>
      </p:grpSp>
      <p:pic>
        <p:nvPicPr>
          <p:cNvPr id="52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0850DB-B576-4C39-A926-B3DE648D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" y="2173714"/>
            <a:ext cx="3669161" cy="2760098"/>
          </a:xfrm>
        </p:spPr>
        <p:txBody>
          <a:bodyPr>
            <a:noAutofit/>
          </a:bodyPr>
          <a:lstStyle/>
          <a:p>
            <a:pPr algn="ctr"/>
            <a:br>
              <a:rPr lang="ar-JO" sz="4800" dirty="0">
                <a:solidFill>
                  <a:srgbClr val="FFFFFF"/>
                </a:solidFill>
                <a:cs typeface="+mn-cs"/>
              </a:rPr>
            </a:br>
            <a:br>
              <a:rPr lang="ar-JO" sz="4800" b="1" dirty="0">
                <a:solidFill>
                  <a:srgbClr val="FFFFFF"/>
                </a:solidFill>
                <a:cs typeface="+mn-cs"/>
              </a:rPr>
            </a:br>
            <a:r>
              <a:rPr lang="ar-JO" sz="4800" b="1" dirty="0">
                <a:solidFill>
                  <a:srgbClr val="FFFFFF"/>
                </a:solidFill>
                <a:cs typeface="+mn-cs"/>
              </a:rPr>
              <a:t>في </a:t>
            </a:r>
            <a:r>
              <a:rPr lang="ar-JO" sz="4800" b="1">
                <a:solidFill>
                  <a:srgbClr val="FFFFFF"/>
                </a:solidFill>
                <a:cs typeface="+mn-cs"/>
              </a:rPr>
              <a:t>اللقاء الثالث </a:t>
            </a:r>
            <a:r>
              <a:rPr lang="ar-JO" sz="4800" b="1" dirty="0">
                <a:solidFill>
                  <a:srgbClr val="FFFFFF"/>
                </a:solidFill>
                <a:cs typeface="+mn-cs"/>
              </a:rPr>
              <a:t>سوف نتحدث عن حقوق الشباب </a:t>
            </a:r>
            <a:br>
              <a:rPr lang="ar-JO" sz="4800" b="1" dirty="0">
                <a:solidFill>
                  <a:srgbClr val="FFFFFF"/>
                </a:solidFill>
                <a:cs typeface="+mn-cs"/>
              </a:rPr>
            </a:br>
            <a:r>
              <a:rPr lang="ar-JO" sz="4800" b="1" dirty="0">
                <a:solidFill>
                  <a:srgbClr val="FFFFFF"/>
                </a:solidFill>
                <a:cs typeface="+mn-cs"/>
              </a:rPr>
              <a:t>في العمل</a:t>
            </a:r>
            <a:br>
              <a:rPr lang="en-US" sz="4800" b="1" dirty="0">
                <a:solidFill>
                  <a:srgbClr val="FFFFFF"/>
                </a:solidFill>
                <a:cs typeface="+mn-cs"/>
              </a:rPr>
            </a:br>
            <a:br>
              <a:rPr lang="en-US" sz="4800" dirty="0">
                <a:solidFill>
                  <a:srgbClr val="FFFFFF"/>
                </a:solidFill>
                <a:cs typeface="+mn-cs"/>
              </a:rPr>
            </a:br>
            <a:endParaRPr lang="he-IL" sz="4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0DDEB96-0981-4174-B488-1144ADB6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764" y="2501357"/>
            <a:ext cx="2151058" cy="1251775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ar-JO" sz="4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ar-JO" sz="4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ar-JO" sz="4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ar-JO" sz="2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بالنجاح</a:t>
            </a:r>
            <a:endParaRPr lang="he-IL" sz="20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2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518118-0499-4132-A878-00DD3C4E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9837" y="2837041"/>
            <a:ext cx="8534400" cy="3463951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JO" sz="3600" b="1" dirty="0"/>
              <a:t> منع الحوادث </a:t>
            </a:r>
            <a:endParaRPr lang="he-IL" sz="3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3600" b="1" dirty="0"/>
              <a:t> نقل المعلومات عن السلامة وفقاً لمختلف أنواع العمل</a:t>
            </a:r>
            <a:endParaRPr lang="he-IL" sz="3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3600" b="1" dirty="0"/>
              <a:t> المخاطر في مكان العمل</a:t>
            </a:r>
            <a:r>
              <a:rPr lang="he-IL" sz="3600" b="1" dirty="0"/>
              <a:t>.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995A57-67B4-4F6D-96D6-6703A929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686" y="612607"/>
            <a:ext cx="5323052" cy="1325563"/>
          </a:xfrm>
        </p:spPr>
        <p:txBody>
          <a:bodyPr>
            <a:normAutofit fontScale="90000"/>
          </a:bodyPr>
          <a:lstStyle/>
          <a:p>
            <a:pPr lvl="0"/>
            <a:r>
              <a:rPr lang="ar-JO" b="1" dirty="0">
                <a:cs typeface="+mn-cs"/>
              </a:rPr>
              <a:t>هل تذكرون أحمد و منى من اللقاء السابق ؟</a:t>
            </a:r>
            <a:r>
              <a:rPr lang="en-US" b="1" dirty="0">
                <a:cs typeface="+mn-cs"/>
              </a:rPr>
              <a:t>  ….</a:t>
            </a:r>
            <a:br>
              <a:rPr lang="ar-JO" b="1" dirty="0">
                <a:cs typeface="+mn-cs"/>
              </a:rPr>
            </a:br>
            <a:r>
              <a:rPr lang="ar-JO" b="1" dirty="0">
                <a:cs typeface="+mn-cs"/>
              </a:rPr>
              <a:t>عن</a:t>
            </a:r>
            <a:r>
              <a:rPr lang="en-US" b="1" dirty="0">
                <a:cs typeface="+mn-cs"/>
              </a:rPr>
              <a:t> </a:t>
            </a:r>
            <a:r>
              <a:rPr lang="ar-JO" b="1" dirty="0">
                <a:cs typeface="+mn-cs"/>
              </a:rPr>
              <a:t>ماذا تحدثنا</a:t>
            </a:r>
            <a:r>
              <a:rPr lang="he-IL" b="1" dirty="0">
                <a:cs typeface="+mn-cs"/>
              </a:rPr>
              <a:t> </a:t>
            </a:r>
            <a:r>
              <a:rPr lang="ar-SA" sz="4900" b="1" dirty="0"/>
              <a:t>؟</a:t>
            </a:r>
            <a:endParaRPr lang="en-US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B0DF20-FC8C-465E-B1EB-29AA0120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2604127"/>
            <a:ext cx="5496532" cy="3181684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JO" sz="2400" b="1" dirty="0">
                <a:latin typeface="inherit"/>
              </a:rPr>
              <a:t> الصعوبات والتحديات التي تواجه احمد ومنى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JO" altLang="he-IL" sz="2400" b="1" dirty="0">
                <a:latin typeface="inherit"/>
              </a:rPr>
              <a:t> ما هي </a:t>
            </a:r>
            <a:r>
              <a:rPr lang="ar-SA" sz="2400" b="1" dirty="0">
                <a:latin typeface="inherit"/>
              </a:rPr>
              <a:t>الشروط التي تعتقد انها من الضروري أن </a:t>
            </a:r>
            <a:r>
              <a:rPr lang="ar-JO" sz="2400" b="1" dirty="0">
                <a:latin typeface="inherit"/>
              </a:rPr>
              <a:t> </a:t>
            </a:r>
            <a:r>
              <a:rPr lang="ar-SA" sz="2400" b="1" dirty="0">
                <a:latin typeface="inherit"/>
              </a:rPr>
              <a:t>تتوفر في مكان العمل من اجل أن يشعر كل فرد بالراحة</a:t>
            </a:r>
            <a:r>
              <a:rPr lang="ar-JO" sz="2400" b="1" dirty="0">
                <a:latin typeface="inherit"/>
              </a:rPr>
              <a:t> والامان</a:t>
            </a:r>
            <a:r>
              <a:rPr lang="ar-SA" sz="2400" b="1" dirty="0">
                <a:latin typeface="inherit"/>
              </a:rPr>
              <a:t> </a:t>
            </a:r>
            <a:r>
              <a:rPr lang="ar-JO" sz="2400" b="1" dirty="0">
                <a:latin typeface="inherit"/>
              </a:rPr>
              <a:t>؟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JO" sz="2400" b="1" dirty="0">
                <a:latin typeface="inherit"/>
              </a:rPr>
              <a:t> ما هي </a:t>
            </a:r>
            <a:r>
              <a:rPr lang="ar-SA" sz="2400" b="1" dirty="0">
                <a:latin typeface="inherit"/>
              </a:rPr>
              <a:t>هي مسؤولية الشاب العامل </a:t>
            </a:r>
            <a:r>
              <a:rPr lang="ar-JO" sz="2400" b="1" dirty="0">
                <a:latin typeface="inherit"/>
              </a:rPr>
              <a:t>ا</a:t>
            </a:r>
            <a:r>
              <a:rPr lang="ar-SA" sz="2400" b="1" dirty="0">
                <a:latin typeface="inherit"/>
              </a:rPr>
              <a:t>تجاه نفسه ومكان عمله</a:t>
            </a:r>
            <a:r>
              <a:rPr lang="ar-JO" sz="2400" b="1" dirty="0">
                <a:latin typeface="inherit"/>
              </a:rPr>
              <a:t> ؟</a:t>
            </a:r>
            <a:endParaRPr lang="he-IL" sz="24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JO" sz="2400" b="1" dirty="0">
                <a:latin typeface="inherit"/>
              </a:rPr>
              <a:t> </a:t>
            </a:r>
            <a:r>
              <a:rPr lang="ar-SA" sz="2400" b="1" dirty="0">
                <a:latin typeface="inherit"/>
              </a:rPr>
              <a:t>أنواع المخاطر </a:t>
            </a:r>
            <a:r>
              <a:rPr lang="ar-JO" sz="2400" b="1" dirty="0">
                <a:latin typeface="inherit"/>
              </a:rPr>
              <a:t>في </a:t>
            </a:r>
            <a:r>
              <a:rPr lang="ar-SA" sz="2400" b="1" dirty="0">
                <a:latin typeface="inherit"/>
              </a:rPr>
              <a:t>مكان العمل</a:t>
            </a:r>
            <a:endParaRPr lang="he-IL" sz="2400" dirty="0"/>
          </a:p>
          <a:p>
            <a:endParaRPr lang="he-IL" sz="1800" dirty="0"/>
          </a:p>
          <a:p>
            <a:endParaRPr lang="he-IL" sz="1800" b="1" dirty="0">
              <a:latin typeface="inherit"/>
            </a:endParaRPr>
          </a:p>
          <a:p>
            <a:endParaRPr lang="he-IL" sz="1800" dirty="0"/>
          </a:p>
        </p:txBody>
      </p:sp>
      <p:pic>
        <p:nvPicPr>
          <p:cNvPr id="7" name="מציין מיקום תוכן 5">
            <a:extLst>
              <a:ext uri="{FF2B5EF4-FFF2-40B4-BE49-F238E27FC236}">
                <a16:creationId xmlns:a16="http://schemas.microsoft.com/office/drawing/2014/main" id="{4AF6E08D-30C5-4EE6-B000-BDC6CA86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4" t="13937" r="38144" b="13808"/>
          <a:stretch/>
        </p:blipFill>
        <p:spPr>
          <a:xfrm>
            <a:off x="601507" y="556535"/>
            <a:ext cx="3054341" cy="4549275"/>
          </a:xfrm>
          <a:prstGeom prst="rect">
            <a:avLst/>
          </a:prstGeom>
        </p:spPr>
      </p:pic>
      <p:pic>
        <p:nvPicPr>
          <p:cNvPr id="8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13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DB6E206-BEE2-40D0-9A26-E5F9C6D4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072" y="1140388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r-AE" sz="6000" dirty="0"/>
              <a:t>دعونا نرى معا</a:t>
            </a:r>
            <a:r>
              <a:rPr lang="ar-JO" sz="6000" dirty="0"/>
              <a:t>ً</a:t>
            </a:r>
            <a:r>
              <a:rPr lang="ar-AE" sz="6000" dirty="0"/>
              <a:t> كيف يبدو يوم واحد في حياة أحمد ومنى</a:t>
            </a:r>
            <a:r>
              <a:rPr lang="ar-JO" sz="6000" dirty="0"/>
              <a:t> في العمل</a:t>
            </a:r>
            <a:endParaRPr lang="en-US" sz="6000" kern="1200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A4BF80-C069-4E73-B1F0-9DA97315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545" y="4426186"/>
            <a:ext cx="3629891" cy="4388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rtl="0">
              <a:buNone/>
            </a:pPr>
            <a:r>
              <a:rPr lang="en-US" sz="2400" kern="1200" dirty="0" err="1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הוספת</a:t>
            </a:r>
            <a:r>
              <a:rPr lang="en-US" sz="2400" kern="1200" dirty="0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קישור</a:t>
            </a:r>
            <a:r>
              <a:rPr lang="en-US" sz="2400" kern="1200" dirty="0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 </a:t>
            </a:r>
            <a:r>
              <a:rPr lang="en-US" sz="2400" kern="1200" dirty="0" err="1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לסרטון</a:t>
            </a:r>
            <a:r>
              <a:rPr lang="en-US" sz="2400" kern="1200" dirty="0">
                <a:solidFill>
                  <a:schemeClr val="accent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0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5">
            <a:extLst>
              <a:ext uri="{FF2B5EF4-FFF2-40B4-BE49-F238E27FC236}">
                <a16:creationId xmlns:a16="http://schemas.microsoft.com/office/drawing/2014/main" id="{56ED20DA-23B1-4BE8-9B51-8044E96A8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4" r="35694" b="12948"/>
          <a:stretch/>
        </p:blipFill>
        <p:spPr>
          <a:xfrm>
            <a:off x="3174209" y="670793"/>
            <a:ext cx="4393324" cy="5935577"/>
          </a:xfrm>
          <a:custGeom>
            <a:avLst/>
            <a:gdLst>
              <a:gd name="connsiteX0" fmla="*/ 121782 w 5110407"/>
              <a:gd name="connsiteY0" fmla="*/ 0 h 6856413"/>
              <a:gd name="connsiteX1" fmla="*/ 4731440 w 5110407"/>
              <a:gd name="connsiteY1" fmla="*/ 0 h 6856413"/>
              <a:gd name="connsiteX2" fmla="*/ 4775629 w 5110407"/>
              <a:gd name="connsiteY2" fmla="*/ 179775 h 6856413"/>
              <a:gd name="connsiteX3" fmla="*/ 5084710 w 5110407"/>
              <a:gd name="connsiteY3" fmla="*/ 4108260 h 6856413"/>
              <a:gd name="connsiteX4" fmla="*/ 4768709 w 5110407"/>
              <a:gd name="connsiteY4" fmla="*/ 6381464 h 6856413"/>
              <a:gd name="connsiteX5" fmla="*/ 4653290 w 5110407"/>
              <a:gd name="connsiteY5" fmla="*/ 6856413 h 6856413"/>
              <a:gd name="connsiteX6" fmla="*/ 0 w 5110407"/>
              <a:gd name="connsiteY6" fmla="*/ 6856413 h 6856413"/>
              <a:gd name="connsiteX7" fmla="*/ 21062 w 5110407"/>
              <a:gd name="connsiteY7" fmla="*/ 6803488 h 6856413"/>
              <a:gd name="connsiteX8" fmla="*/ 636462 w 5110407"/>
              <a:gd name="connsiteY8" fmla="*/ 3844830 h 6856413"/>
              <a:gd name="connsiteX9" fmla="*/ 203879 w 5110407"/>
              <a:gd name="connsiteY9" fmla="*/ 236924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8E436CB-B7AD-442E-BFCD-9E39A4C8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91" y="485775"/>
            <a:ext cx="3172227" cy="5719762"/>
          </a:xfrm>
        </p:spPr>
        <p:txBody>
          <a:bodyPr>
            <a:normAutofit/>
          </a:bodyPr>
          <a:lstStyle/>
          <a:p>
            <a:r>
              <a:rPr lang="ar-JO" sz="4000" b="1" dirty="0">
                <a:cs typeface="+mn-cs"/>
              </a:rPr>
              <a:t>نقاش حول الفيديو</a:t>
            </a:r>
            <a:endParaRPr lang="he-IL" sz="4000" b="1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08739B-2009-4081-B839-D3959B49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255" y="445076"/>
            <a:ext cx="4015510" cy="5719763"/>
          </a:xfrm>
        </p:spPr>
        <p:txBody>
          <a:bodyPr anchor="ctr"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ar-JO" sz="2600" dirty="0"/>
              <a:t> </a:t>
            </a:r>
            <a:r>
              <a:rPr lang="ar-SA" sz="2600" dirty="0"/>
              <a:t>ماذا </a:t>
            </a:r>
            <a:r>
              <a:rPr lang="ar-JO" sz="2600" dirty="0"/>
              <a:t>شاهدت</a:t>
            </a:r>
            <a:r>
              <a:rPr lang="ar-SA" sz="2600" dirty="0"/>
              <a:t> في الفيديو؟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2600" dirty="0"/>
              <a:t> احمد ومنى هما طالبان مجتهدان في المرحلة الثانوية، في الوقت الذي يعود فيه زملائهم من المدرسة الى البيت، هما يذهبان الى العمل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2600" dirty="0"/>
              <a:t> سرد المواقف التي تعرضوا لها؟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600" dirty="0"/>
              <a:t> </a:t>
            </a:r>
            <a:r>
              <a:rPr lang="ar-SA" sz="2600" dirty="0"/>
              <a:t>ما هو شعورك بعد ما </a:t>
            </a:r>
            <a:r>
              <a:rPr lang="ar-JO" sz="2600" dirty="0"/>
              <a:t>شاهدت</a:t>
            </a:r>
            <a:r>
              <a:rPr lang="ar-SA" sz="2600" dirty="0"/>
              <a:t>؟</a:t>
            </a:r>
            <a:endParaRPr lang="en-US" sz="26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ar-JO" sz="2600" dirty="0"/>
              <a:t> هل واجهت أمور مشابهة في مكان عملك؟</a:t>
            </a:r>
            <a:endParaRPr lang="en-US" sz="26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ar-JO" sz="2600" dirty="0"/>
              <a:t> ماذا كنت تشعر في حال تعرضك لمثل تلك المواقف ؟</a:t>
            </a:r>
            <a:endParaRPr lang="en-US" sz="2600" dirty="0"/>
          </a:p>
          <a:p>
            <a:endParaRPr lang="he-IL" sz="2400" dirty="0"/>
          </a:p>
        </p:txBody>
      </p:sp>
      <p:pic>
        <p:nvPicPr>
          <p:cNvPr id="5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AAE8CE-B5DB-46A7-989C-C9DDEBEF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39" y="453219"/>
            <a:ext cx="5511761" cy="1325563"/>
          </a:xfrm>
        </p:spPr>
        <p:txBody>
          <a:bodyPr>
            <a:noAutofit/>
          </a:bodyPr>
          <a:lstStyle/>
          <a:p>
            <a:r>
              <a:rPr lang="ar-JO" sz="4800" dirty="0"/>
              <a:t>هيا نرى معاً قائمة بالمعتقدات ونكتشف الحقائق</a:t>
            </a:r>
            <a:endParaRPr lang="he-IL" sz="4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2151F4-9D25-48E3-88FF-0BB54D64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92" y="2205127"/>
            <a:ext cx="5854870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ar-JO" b="1" u="sng" dirty="0">
                <a:solidFill>
                  <a:srgbClr val="00B0F0"/>
                </a:solidFill>
              </a:rPr>
              <a:t>معتقد (1)</a:t>
            </a:r>
            <a:r>
              <a:rPr lang="ar-JO" b="1" dirty="0">
                <a:solidFill>
                  <a:srgbClr val="00B0F0"/>
                </a:solidFill>
              </a:rPr>
              <a:t>: </a:t>
            </a:r>
            <a:r>
              <a:rPr lang="ar-JO" dirty="0">
                <a:solidFill>
                  <a:srgbClr val="00B0F0"/>
                </a:solidFill>
              </a:rPr>
              <a:t>حوادث الطرق لا تعتبر إصابة عمل </a:t>
            </a:r>
            <a:endParaRPr lang="en-US" sz="2000" dirty="0">
              <a:solidFill>
                <a:srgbClr val="00B0F0"/>
              </a:solidFill>
            </a:endParaRPr>
          </a:p>
          <a:p>
            <a:endParaRPr lang="ar-JO" sz="2000" b="1" u="sng" dirty="0"/>
          </a:p>
          <a:p>
            <a:pPr marL="0" indent="0">
              <a:buNone/>
            </a:pPr>
            <a:r>
              <a:rPr lang="ar-JO" sz="2000" b="1" u="sng" dirty="0"/>
              <a:t>حقيقه (1):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000" dirty="0"/>
              <a:t>في الطريق إلى و من  العمل وأثناء العمل يعتبر حادث عمل ايضا.(مثل عامل توصيل 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000" dirty="0"/>
              <a:t>يمكن أن يؤدي الضغط للوصول في الوقت المحدد والوفاء بالمهام والجداول الزمنية إلى زيادة احتمال السلوك الخطر على الطريق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000" dirty="0"/>
              <a:t>من الضروري دائماً استخدام معدات السلامة في الركوب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000" dirty="0"/>
              <a:t> تجنب الانشغال بالهاتف أثناء القيادة وركوب الخيل أو المشي</a:t>
            </a:r>
            <a:endParaRPr lang="he-I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F590285-D17C-4F15-8FB8-B13F482E9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075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6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D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6D8A2C9-6043-4555-A821-86ACC347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JO" sz="3300" b="1" u="sng" dirty="0">
                <a:solidFill>
                  <a:srgbClr val="00B0F0"/>
                </a:solidFill>
              </a:rPr>
              <a:t>معتقد(2)</a:t>
            </a:r>
            <a:r>
              <a:rPr lang="ar-JO" sz="3300" b="1" dirty="0">
                <a:solidFill>
                  <a:srgbClr val="00B0F0"/>
                </a:solidFill>
              </a:rPr>
              <a:t>:  لا يوجد تحديد عمر ولا يهم في أي عمر </a:t>
            </a:r>
            <a:br>
              <a:rPr lang="ar-JO" sz="3300" b="1" dirty="0">
                <a:solidFill>
                  <a:srgbClr val="00B0F0"/>
                </a:solidFill>
              </a:rPr>
            </a:br>
            <a:r>
              <a:rPr lang="ar-JO" sz="3300" b="1" dirty="0">
                <a:solidFill>
                  <a:srgbClr val="00B0F0"/>
                </a:solidFill>
              </a:rPr>
              <a:t>"إذا اضطررت لرفع شيء ما، أستطيع ذلك."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he-IL" sz="2800" dirty="0">
              <a:solidFill>
                <a:srgbClr val="FFFFFF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FA1F5F4-459E-4D6A-99AC-8407DD5222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r="1" b="354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2DEBE1-DF12-4E8C-A74D-29608B8A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609" y="701771"/>
            <a:ext cx="3535152" cy="485236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ar-JO" sz="2200" b="1" dirty="0">
                <a:solidFill>
                  <a:srgbClr val="FFFFFF"/>
                </a:solidFill>
              </a:rPr>
              <a:t> </a:t>
            </a: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ar-JO" sz="2200" b="1" u="sng" dirty="0">
                <a:solidFill>
                  <a:srgbClr val="FFFFFF"/>
                </a:solidFill>
              </a:rPr>
              <a:t>حقيقه (2):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200" dirty="0">
                <a:solidFill>
                  <a:srgbClr val="FFFFFF"/>
                </a:solidFill>
              </a:rPr>
              <a:t>رفع الأثقال -حمل وزن ثقيل يهدد الجهاز العضلي الهيكلي ويمكن أن يسبب آلام الظهر, في العمل قد تكون هناك حاجة ل</a:t>
            </a:r>
            <a:r>
              <a:rPr lang="ar-SA" sz="2200" dirty="0">
                <a:solidFill>
                  <a:srgbClr val="FFFFFF"/>
                </a:solidFill>
              </a:rPr>
              <a:t>رفع</a:t>
            </a:r>
            <a:r>
              <a:rPr lang="ar-JO" sz="2200" dirty="0">
                <a:solidFill>
                  <a:srgbClr val="FFFFFF"/>
                </a:solidFill>
              </a:rPr>
              <a:t> / نقل أحمال وزنها ثقيل,  وكذلك </a:t>
            </a:r>
            <a:r>
              <a:rPr lang="ar-SA" sz="2200" dirty="0">
                <a:solidFill>
                  <a:srgbClr val="FFFFFF"/>
                </a:solidFill>
              </a:rPr>
              <a:t>رفع</a:t>
            </a:r>
            <a:r>
              <a:rPr lang="ar-JO" sz="2200" dirty="0">
                <a:solidFill>
                  <a:srgbClr val="FFFFFF"/>
                </a:solidFill>
              </a:rPr>
              <a:t> عدد كبير من الأشياء معا ، مما يخلق الوزن.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JO" sz="2200" dirty="0">
                <a:solidFill>
                  <a:srgbClr val="FFFFFF"/>
                </a:solidFill>
              </a:rPr>
              <a:t> يجب الانتباه إلى عدم محاولة حمل أشياء كثيرة في وقت واحد وعدم محاولة التقاط غرض  ثقيل جدًا. دائما أ</a:t>
            </a:r>
            <a:r>
              <a:rPr lang="ar-SA" sz="2200" dirty="0">
                <a:solidFill>
                  <a:srgbClr val="FFFFFF"/>
                </a:solidFill>
              </a:rPr>
              <a:t>طلب </a:t>
            </a:r>
            <a:r>
              <a:rPr lang="ar-JO" sz="2200" dirty="0">
                <a:solidFill>
                  <a:srgbClr val="FFFFFF"/>
                </a:solidFill>
              </a:rPr>
              <a:t>المساعدة. كما يوصى باستخدام أكبر قدر ممكن من وسائل نقل</a:t>
            </a:r>
            <a:r>
              <a:rPr lang="ar-SA" sz="2200" dirty="0">
                <a:solidFill>
                  <a:srgbClr val="FFFFFF"/>
                </a:solidFill>
              </a:rPr>
              <a:t> الأغراض</a:t>
            </a:r>
            <a:r>
              <a:rPr lang="ar-JO" sz="2200" dirty="0">
                <a:solidFill>
                  <a:srgbClr val="FFFFFF"/>
                </a:solidFill>
              </a:rPr>
              <a:t> ، مثل عربات النقل ، وما إلى ذلك.</a:t>
            </a:r>
            <a:endParaRPr lang="en-US" sz="2200" dirty="0">
              <a:solidFill>
                <a:srgbClr val="FFFFFF"/>
              </a:solidFill>
            </a:endParaRPr>
          </a:p>
          <a:p>
            <a:endParaRPr lang="he-IL" sz="2200" dirty="0">
              <a:solidFill>
                <a:srgbClr val="FFFFFF"/>
              </a:solidFill>
            </a:endParaRPr>
          </a:p>
        </p:txBody>
      </p:sp>
      <p:pic>
        <p:nvPicPr>
          <p:cNvPr id="7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3ACBA8-E3BE-4854-B4B9-8103DE05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35" y="692296"/>
            <a:ext cx="6387102" cy="1325563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ar-JO" sz="2800" b="1" dirty="0"/>
              <a:t> </a:t>
            </a:r>
            <a:r>
              <a:rPr lang="ar-JO" sz="2800" b="1" u="sng" dirty="0">
                <a:solidFill>
                  <a:srgbClr val="00B0F0"/>
                </a:solidFill>
              </a:rPr>
              <a:t> معتقد(3)</a:t>
            </a:r>
            <a:r>
              <a:rPr lang="ar-JO" sz="2800" b="1" dirty="0">
                <a:solidFill>
                  <a:srgbClr val="00B0F0"/>
                </a:solidFill>
              </a:rPr>
              <a:t>: </a:t>
            </a:r>
            <a:r>
              <a:rPr lang="ar-JO" sz="2800" dirty="0">
                <a:solidFill>
                  <a:srgbClr val="00B0F0"/>
                </a:solidFill>
              </a:rPr>
              <a:t>التعرّض للسقوط من مكان غير مرتفع لا يوجد به خطوره ولا داعي </a:t>
            </a:r>
            <a:r>
              <a:rPr lang="ar-JO" sz="2800" dirty="0" err="1">
                <a:solidFill>
                  <a:srgbClr val="00B0F0"/>
                </a:solidFill>
              </a:rPr>
              <a:t>للإهتمام</a:t>
            </a:r>
            <a:r>
              <a:rPr lang="ar-JO" sz="2800" dirty="0">
                <a:solidFill>
                  <a:srgbClr val="00B0F0"/>
                </a:solidFill>
              </a:rPr>
              <a:t> الطبي </a:t>
            </a:r>
            <a:br>
              <a:rPr lang="en-US" sz="2800" dirty="0"/>
            </a:br>
            <a:endParaRPr lang="he-IL" sz="2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29BD046-E3A7-46D7-983F-CE1A1950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288386"/>
            <a:ext cx="6382657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ar-JO" sz="2000" b="1" u="sng" dirty="0"/>
              <a:t>حقيقه (3)</a:t>
            </a:r>
            <a:r>
              <a:rPr lang="ar-JO" sz="2000" b="1" dirty="0"/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/>
              <a:t>السبب الرئيسي للإصابة بعمل الشباب هو الضربات / الكدمات.</a:t>
            </a:r>
            <a:r>
              <a:rPr lang="ar-JO" sz="2000" dirty="0"/>
              <a:t>التي </a:t>
            </a:r>
            <a:r>
              <a:rPr lang="ar-SA" sz="2000" dirty="0"/>
              <a:t> تنتج هذه الإصابة عادةً عن "اجتماع" (السقوط) مع جسم ثقيل أو منتج أو شخص</a:t>
            </a:r>
            <a:endParaRPr lang="ar-JO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/>
              <a:t>يمكن أن تكون الضربة خفيفة ولكن يمكن أن تؤدي إلى إصابة خطيرة مثل الكسور ، إلخ. يجب الحرص على عدم العمل بسرعة ، والاهتمام بالمخاطر والاهتمام بما يحدث في جميع أنحاء البيئة ، والملابس المناسبة مثل أحذية (تمنع الانزلاق) وتلقي التدريب المناسب. </a:t>
            </a:r>
            <a:endParaRPr lang="ar-JO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ar-SA" sz="2000" dirty="0"/>
              <a:t>من المهم العمل مع التركيز</a:t>
            </a:r>
            <a:r>
              <a:rPr lang="ar-JO" sz="2000" dirty="0"/>
              <a:t>التام</a:t>
            </a:r>
            <a:endParaRPr lang="ar-SA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ar-JO" sz="2000" b="1" dirty="0"/>
              <a:t>السقوط </a:t>
            </a:r>
            <a:r>
              <a:rPr lang="ar-JO" sz="2000" dirty="0"/>
              <a:t>هو السبب الأول لدخول الأطفال والمراهقين في المستشفيات. ليست هناك حاجة للسقوط من ارتفاع عال من أجل حدوث إصابة</a:t>
            </a:r>
            <a:endParaRPr lang="en-US" sz="2000" dirty="0"/>
          </a:p>
          <a:p>
            <a:pPr marL="0" indent="0">
              <a:buNone/>
            </a:pPr>
            <a:endParaRPr lang="he-IL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58B5B45F-3372-484C-A536-276C02FC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0" b="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27" name="Freeform: Shape 2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BC577BF-5E63-4B3D-9E90-DBECE8867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3" r="1" b="21060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8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5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D66122-B465-4E25-9393-05F41AA0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r>
              <a:rPr lang="ar-JO" sz="2800" b="1" u="sng" dirty="0">
                <a:solidFill>
                  <a:srgbClr val="00B0F0"/>
                </a:solidFill>
                <a:cs typeface="+mn-cs"/>
              </a:rPr>
              <a:t>معتقد(4)</a:t>
            </a:r>
            <a:r>
              <a:rPr lang="ar-JO" sz="2800" b="1" dirty="0">
                <a:solidFill>
                  <a:srgbClr val="00B0F0"/>
                </a:solidFill>
                <a:cs typeface="+mn-cs"/>
              </a:rPr>
              <a:t>:</a:t>
            </a:r>
            <a:r>
              <a:rPr lang="en-US" sz="2800" b="1" dirty="0">
                <a:solidFill>
                  <a:srgbClr val="00B0F0"/>
                </a:solidFill>
                <a:cs typeface="+mn-cs"/>
              </a:rPr>
              <a:t> </a:t>
            </a:r>
            <a:r>
              <a:rPr lang="ar-SA" sz="2800" dirty="0">
                <a:solidFill>
                  <a:srgbClr val="00B0F0"/>
                </a:solidFill>
                <a:cs typeface="+mn-cs"/>
              </a:rPr>
              <a:t>لا يوجد مانع من استخدام الأفران ، والماء الساخن، وأجهزة الطهي في العمل</a:t>
            </a:r>
            <a:r>
              <a:rPr lang="ar-JO" sz="2800" dirty="0">
                <a:solidFill>
                  <a:srgbClr val="00B0F0"/>
                </a:solidFill>
                <a:cs typeface="+mn-cs"/>
              </a:rPr>
              <a:t>،</a:t>
            </a:r>
            <a:r>
              <a:rPr lang="ar-SA" sz="2800" dirty="0">
                <a:solidFill>
                  <a:srgbClr val="00B0F0"/>
                </a:solidFill>
                <a:cs typeface="+mn-cs"/>
              </a:rPr>
              <a:t> فلا يوجد خطر من استخدامها </a:t>
            </a:r>
            <a:br>
              <a:rPr lang="en-US" sz="2800" dirty="0"/>
            </a:br>
            <a:endParaRPr lang="he-IL" sz="2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2E763E-4370-4896-B64A-A0D2C8A5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61" y="2279018"/>
            <a:ext cx="5609219" cy="3375920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sz="2000" b="1" u="sng" dirty="0"/>
              <a:t>حقيقه (4)</a:t>
            </a:r>
            <a:r>
              <a:rPr lang="ar-JO" sz="2000" b="1" dirty="0"/>
              <a:t>: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sz="2000" dirty="0"/>
              <a:t>الأفران، والماء الساخن وأجهزة الطهي - تتطلب العديد من الوظائف في صناعة الأغذية</a:t>
            </a:r>
            <a:r>
              <a:rPr lang="ar-JO" sz="2000" dirty="0"/>
              <a:t>،</a:t>
            </a:r>
            <a:r>
              <a:rPr lang="ar-SA" sz="2000" dirty="0"/>
              <a:t> استخدام أجهزة الطهي مثل آلة القهوة، والأفران، و</a:t>
            </a:r>
            <a:r>
              <a:rPr lang="ar-JO" sz="2000" dirty="0"/>
              <a:t>ال</a:t>
            </a:r>
            <a:r>
              <a:rPr lang="ar-SA" sz="2000" dirty="0"/>
              <a:t>شو</a:t>
            </a:r>
            <a:r>
              <a:rPr lang="ar-JO" sz="2000" dirty="0"/>
              <a:t>ّ</a:t>
            </a:r>
            <a:r>
              <a:rPr lang="ar-SA" sz="2000" dirty="0"/>
              <a:t>اية، أو العمل مع السوائل الساخنة مثل الزيت</a:t>
            </a:r>
            <a:r>
              <a:rPr lang="ar-JO" sz="2000" dirty="0"/>
              <a:t>،</a:t>
            </a:r>
            <a:r>
              <a:rPr lang="ar-SA" sz="2000" dirty="0"/>
              <a:t> السوائل الساخنة هي السبب الأول للحروق لدى الأطفال والمراهقين (وليس الحريق العلني). وبناءً على ذلك، من الضروري معرفة كيفية تشغيل الأجهزة واستخدام معدات الحماية والعمل دون تشتيت الانتباه</a:t>
            </a:r>
            <a:endParaRPr lang="en-US" sz="2000" dirty="0"/>
          </a:p>
          <a:p>
            <a:endParaRPr lang="he-IL" sz="20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6DC794E-A4C6-459C-A23E-1B55454D7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r="2691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6" name="Picture 2" descr="C:\Users\hanan\Desktop\עיצוב מצגות באבקום\לוגו_של_ארגון_בטרם___חדש_נוב_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792" y="6300992"/>
            <a:ext cx="1872208" cy="5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n\Desktop\עיצוב מצגות באבקום\LogoKran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1" y="5905792"/>
            <a:ext cx="934433" cy="8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972</Words>
  <Application>Microsoft Office PowerPoint</Application>
  <PresentationFormat>מסך רחב</PresentationFormat>
  <Paragraphs>77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inherit</vt:lpstr>
      <vt:lpstr>ערכת נושא Office</vt:lpstr>
      <vt:lpstr>مشروع إعداد الشباب  لسوق العمل  اللقاء الثاني</vt:lpstr>
      <vt:lpstr>מצגת של PowerPoint‏</vt:lpstr>
      <vt:lpstr>هل تذكرون أحمد و منى من اللقاء السابق ؟  …. عن ماذا تحدثنا ؟</vt:lpstr>
      <vt:lpstr>دعونا نرى معاً كيف يبدو يوم واحد في حياة أحمد ومنى في العمل</vt:lpstr>
      <vt:lpstr>نقاش حول الفيديو</vt:lpstr>
      <vt:lpstr>هيا نرى معاً قائمة بالمعتقدات ونكتشف الحقائق</vt:lpstr>
      <vt:lpstr>معتقد(2):  لا يوجد تحديد عمر ولا يهم في أي عمر  "إذا اضطررت لرفع شيء ما، أستطيع ذلك." </vt:lpstr>
      <vt:lpstr>   معتقد(3): التعرّض للسقوط من مكان غير مرتفع لا يوجد به خطوره ولا داعي للإهتمام الطبي  </vt:lpstr>
      <vt:lpstr>معتقد(4): لا يوجد مانع من استخدام الأفران ، والماء الساخن، وأجهزة الطهي في العمل، فلا يوجد خطر من استخدامها  </vt:lpstr>
      <vt:lpstr>معتقد(5): لا يوجد  في قانون عمل الشباب اي قيود على العمل باستخدام آلات القطع الكبيرة مثل المنشار الدائري ، قطيع للحم </vt:lpstr>
      <vt:lpstr>معتقد(6): من المفضل استخدام المنظفات العادية والمبيدات الحشرية في العمل فهي تحافظ على بيئه نظيفه وصحيه</vt:lpstr>
      <vt:lpstr>شرح مهمة الأسبوع القادم: Video / TED  (3 دقائق)</vt:lpstr>
      <vt:lpstr>تلخيص كيفيه   الاستعداد  قبل البدء العمل</vt:lpstr>
      <vt:lpstr>  في اللقاء الثالث سوف نتحدث عن حقوق الشباب  في العمل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מתווה  מודולות הדרכה בטיחות ילדים בעבודה – מגזר ערבי مشروع رفع الوعي بحوادث العمل عند جيل الشباب اللقاء 2</dc:title>
  <dc:creator>Aicha Hawary</dc:creator>
  <cp:lastModifiedBy>Abeer Bkheet</cp:lastModifiedBy>
  <cp:revision>27</cp:revision>
  <dcterms:created xsi:type="dcterms:W3CDTF">2019-04-21T14:14:42Z</dcterms:created>
  <dcterms:modified xsi:type="dcterms:W3CDTF">2019-07-30T18:23:55Z</dcterms:modified>
</cp:coreProperties>
</file>